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1.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pic>
        <p:nvPicPr>
          <p:cNvPr descr="preencoded.png" id="41" name="Google Shape;41;p1"/>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42" name="Google Shape;42;p1"/>
          <p:cNvSpPr/>
          <p:nvPr/>
        </p:nvSpPr>
        <p:spPr>
          <a:xfrm>
            <a:off x="793800" y="546150"/>
            <a:ext cx="7556400" cy="3060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E3C4E"/>
              </a:buClr>
              <a:buSzPts val="4450"/>
              <a:buFont typeface="Arial"/>
              <a:buNone/>
            </a:pPr>
            <a:r>
              <a:rPr b="0" i="0" lang="en-US" sz="4450" u="none" cap="none" strike="noStrike">
                <a:solidFill>
                  <a:srgbClr val="2E3C4E"/>
                </a:solidFill>
                <a:latin typeface="Arial"/>
                <a:ea typeface="Arial"/>
                <a:cs typeface="Arial"/>
                <a:sym typeface="Arial"/>
              </a:rPr>
              <a:t>TrafficTelligence: Advanced Traffic Volume Estimation with Machine Learning</a:t>
            </a:r>
            <a:endParaRPr b="0" i="0" sz="4450" u="none" cap="none" strike="noStrike"/>
          </a:p>
        </p:txBody>
      </p:sp>
      <p:sp>
        <p:nvSpPr>
          <p:cNvPr id="43" name="Google Shape;43;p1"/>
          <p:cNvSpPr/>
          <p:nvPr/>
        </p:nvSpPr>
        <p:spPr>
          <a:xfrm>
            <a:off x="793800" y="3188650"/>
            <a:ext cx="7556400" cy="4491900"/>
          </a:xfrm>
          <a:prstGeom prst="rect">
            <a:avLst/>
          </a:prstGeom>
          <a:noFill/>
          <a:ln>
            <a:noFill/>
          </a:ln>
        </p:spPr>
        <p:txBody>
          <a:bodyPr anchorCtr="0" anchor="t" bIns="0" lIns="0" spcFirstLastPara="1" rIns="0" wrap="square" tIns="0">
            <a:noAutofit/>
          </a:bodyPr>
          <a:lstStyle/>
          <a:p>
            <a:pPr indent="0" lvl="0" marL="0" marR="0" rtl="0" algn="l">
              <a:lnSpc>
                <a:spcPct val="151428"/>
              </a:lnSpc>
              <a:spcBef>
                <a:spcPts val="0"/>
              </a:spcBef>
              <a:spcAft>
                <a:spcPts val="0"/>
              </a:spcAft>
              <a:buClr>
                <a:srgbClr val="384653"/>
              </a:buClr>
              <a:buSzPts val="1750"/>
              <a:buFont typeface="Roboto"/>
              <a:buNone/>
            </a:pPr>
            <a:r>
              <a:t/>
            </a:r>
            <a:endParaRPr sz="1750"/>
          </a:p>
          <a:p>
            <a:pPr indent="0" lvl="0" marL="0" marR="0" rtl="0" algn="l">
              <a:lnSpc>
                <a:spcPct val="151428"/>
              </a:lnSpc>
              <a:spcBef>
                <a:spcPts val="0"/>
              </a:spcBef>
              <a:spcAft>
                <a:spcPts val="0"/>
              </a:spcAft>
              <a:buClr>
                <a:srgbClr val="384653"/>
              </a:buClr>
              <a:buSzPts val="1750"/>
              <a:buFont typeface="Roboto"/>
              <a:buNone/>
            </a:pPr>
            <a:r>
              <a:t/>
            </a:r>
            <a:endParaRPr sz="1750"/>
          </a:p>
          <a:p>
            <a:pPr indent="0" lvl="0" marL="0" marR="0" rtl="0" algn="l">
              <a:lnSpc>
                <a:spcPct val="151428"/>
              </a:lnSpc>
              <a:spcBef>
                <a:spcPts val="0"/>
              </a:spcBef>
              <a:spcAft>
                <a:spcPts val="0"/>
              </a:spcAft>
              <a:buClr>
                <a:srgbClr val="384653"/>
              </a:buClr>
              <a:buSzPts val="1750"/>
              <a:buFont typeface="Roboto"/>
              <a:buNone/>
            </a:pPr>
            <a:r>
              <a:rPr b="1" lang="en-US" sz="2400"/>
              <a:t>PRESENTED BY </a:t>
            </a:r>
            <a:endParaRPr b="1" sz="2400"/>
          </a:p>
          <a:p>
            <a:pPr indent="0" lvl="0" marL="0" marR="0" rtl="0" algn="l">
              <a:lnSpc>
                <a:spcPct val="151428"/>
              </a:lnSpc>
              <a:spcBef>
                <a:spcPts val="0"/>
              </a:spcBef>
              <a:spcAft>
                <a:spcPts val="0"/>
              </a:spcAft>
              <a:buClr>
                <a:srgbClr val="384653"/>
              </a:buClr>
              <a:buSzPts val="1750"/>
              <a:buFont typeface="Roboto"/>
              <a:buNone/>
            </a:pPr>
            <a:r>
              <a:rPr lang="en-US" sz="1750"/>
              <a:t>Team Members</a:t>
            </a:r>
            <a:endParaRPr sz="1750"/>
          </a:p>
          <a:p>
            <a:pPr indent="0" lvl="0" marL="0" marR="0" rtl="0" algn="l">
              <a:lnSpc>
                <a:spcPct val="151428"/>
              </a:lnSpc>
              <a:spcBef>
                <a:spcPts val="0"/>
              </a:spcBef>
              <a:spcAft>
                <a:spcPts val="0"/>
              </a:spcAft>
              <a:buClr>
                <a:srgbClr val="384653"/>
              </a:buClr>
              <a:buSzPts val="1750"/>
              <a:buFont typeface="Roboto"/>
              <a:buNone/>
            </a:pPr>
            <a:r>
              <a:rPr lang="en-US" sz="1750"/>
              <a:t>Team ID: LTVIP2025TMID40374</a:t>
            </a:r>
            <a:endParaRPr sz="1750"/>
          </a:p>
          <a:p>
            <a:pPr indent="0" lvl="0" marL="0" marR="0" rtl="0" algn="l">
              <a:lnSpc>
                <a:spcPct val="151428"/>
              </a:lnSpc>
              <a:spcBef>
                <a:spcPts val="0"/>
              </a:spcBef>
              <a:spcAft>
                <a:spcPts val="0"/>
              </a:spcAft>
              <a:buClr>
                <a:srgbClr val="384653"/>
              </a:buClr>
              <a:buSzPts val="1750"/>
              <a:buFont typeface="Roboto"/>
              <a:buNone/>
            </a:pPr>
            <a:r>
              <a:rPr lang="en-US" sz="1750"/>
              <a:t>Team Size : 4</a:t>
            </a:r>
            <a:endParaRPr sz="1750"/>
          </a:p>
          <a:p>
            <a:pPr indent="0" lvl="0" marL="0" marR="0" rtl="0" algn="l">
              <a:lnSpc>
                <a:spcPct val="151428"/>
              </a:lnSpc>
              <a:spcBef>
                <a:spcPts val="0"/>
              </a:spcBef>
              <a:spcAft>
                <a:spcPts val="0"/>
              </a:spcAft>
              <a:buClr>
                <a:srgbClr val="384653"/>
              </a:buClr>
              <a:buSzPts val="1750"/>
              <a:buFont typeface="Roboto"/>
              <a:buNone/>
            </a:pPr>
            <a:r>
              <a:rPr lang="en-US" sz="1750"/>
              <a:t>Team Leader : Saritha Kumari Oggu</a:t>
            </a:r>
            <a:endParaRPr sz="1750"/>
          </a:p>
          <a:p>
            <a:pPr indent="0" lvl="0" marL="0" marR="0" rtl="0" algn="l">
              <a:lnSpc>
                <a:spcPct val="151428"/>
              </a:lnSpc>
              <a:spcBef>
                <a:spcPts val="0"/>
              </a:spcBef>
              <a:spcAft>
                <a:spcPts val="0"/>
              </a:spcAft>
              <a:buClr>
                <a:srgbClr val="384653"/>
              </a:buClr>
              <a:buSzPts val="1750"/>
              <a:buFont typeface="Roboto"/>
              <a:buNone/>
            </a:pPr>
            <a:r>
              <a:rPr lang="en-US" sz="1750"/>
              <a:t>Team member : Divya Kovvali</a:t>
            </a:r>
            <a:endParaRPr sz="1750"/>
          </a:p>
          <a:p>
            <a:pPr indent="0" lvl="0" marL="0" marR="0" rtl="0" algn="l">
              <a:lnSpc>
                <a:spcPct val="151428"/>
              </a:lnSpc>
              <a:spcBef>
                <a:spcPts val="0"/>
              </a:spcBef>
              <a:spcAft>
                <a:spcPts val="0"/>
              </a:spcAft>
              <a:buClr>
                <a:srgbClr val="384653"/>
              </a:buClr>
              <a:buSzPts val="1750"/>
              <a:buFont typeface="Roboto"/>
              <a:buNone/>
            </a:pPr>
            <a:r>
              <a:rPr lang="en-US" sz="1750"/>
              <a:t>Team member : Velpula Deepika</a:t>
            </a:r>
            <a:endParaRPr sz="1750"/>
          </a:p>
          <a:p>
            <a:pPr indent="0" lvl="0" marL="0" marR="0" rtl="0" algn="l">
              <a:lnSpc>
                <a:spcPct val="151428"/>
              </a:lnSpc>
              <a:spcBef>
                <a:spcPts val="0"/>
              </a:spcBef>
              <a:spcAft>
                <a:spcPts val="0"/>
              </a:spcAft>
              <a:buClr>
                <a:srgbClr val="384653"/>
              </a:buClr>
              <a:buSzPts val="1750"/>
              <a:buFont typeface="Roboto"/>
              <a:buNone/>
            </a:pPr>
            <a:r>
              <a:rPr lang="en-US" sz="1750"/>
              <a:t>Team member : Kolluru Teja Mahitha</a:t>
            </a:r>
            <a:endParaRPr sz="1750"/>
          </a:p>
          <a:p>
            <a:pPr indent="0" lvl="0" marL="0" marR="0" rtl="0" algn="l">
              <a:lnSpc>
                <a:spcPct val="151428"/>
              </a:lnSpc>
              <a:spcBef>
                <a:spcPts val="0"/>
              </a:spcBef>
              <a:spcAft>
                <a:spcPts val="0"/>
              </a:spcAft>
              <a:buClr>
                <a:srgbClr val="384653"/>
              </a:buClr>
              <a:buSzPts val="1750"/>
              <a:buFont typeface="Roboto"/>
              <a:buNone/>
            </a:pPr>
            <a:r>
              <a:t/>
            </a:r>
            <a:endParaRPr sz="1750"/>
          </a:p>
        </p:txBody>
      </p:sp>
      <p:sp>
        <p:nvSpPr>
          <p:cNvPr id="44" name="Google Shape;44;p1"/>
          <p:cNvSpPr txBox="1"/>
          <p:nvPr/>
        </p:nvSpPr>
        <p:spPr>
          <a:xfrm>
            <a:off x="909600" y="5702817"/>
            <a:ext cx="73248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7087" y="398383"/>
            <a:ext cx="4452104" cy="452676"/>
          </a:xfrm>
          <a:prstGeom prst="rect">
            <a:avLst/>
          </a:prstGeom>
          <a:noFill/>
          <a:ln/>
        </p:spPr>
        <p:txBody>
          <a:bodyPr wrap="none" lIns="0" tIns="0" rIns="0" bIns="0" rtlCol="0" anchor="t"/>
          <a:lstStyle/>
          <a:p>
            <a:pPr algn="l" indent="0" marL="0">
              <a:lnSpc>
                <a:spcPts val="3550"/>
              </a:lnSpc>
              <a:buNone/>
            </a:pPr>
            <a:r>
              <a:rPr lang="en-US" sz="2850" dirty="0">
                <a:solidFill>
                  <a:srgbClr val="2E3C4E"/>
                </a:solidFill>
                <a:latin typeface="Host Grotesk Medium" pitchFamily="34" charset="0"/>
                <a:ea typeface="Host Grotesk Medium" pitchFamily="34" charset="-122"/>
                <a:cs typeface="Host Grotesk Medium" pitchFamily="34" charset="-120"/>
              </a:rPr>
              <a:t>Conclusion &amp; Future Scope</a:t>
            </a:r>
            <a:endParaRPr lang="en-US" sz="2850" dirty="0"/>
          </a:p>
        </p:txBody>
      </p:sp>
      <p:sp>
        <p:nvSpPr>
          <p:cNvPr id="3" name="Text 1"/>
          <p:cNvSpPr/>
          <p:nvPr/>
        </p:nvSpPr>
        <p:spPr>
          <a:xfrm>
            <a:off x="507087" y="1213128"/>
            <a:ext cx="1811060" cy="226338"/>
          </a:xfrm>
          <a:prstGeom prst="rect">
            <a:avLst/>
          </a:prstGeom>
          <a:noFill/>
          <a:ln/>
        </p:spPr>
        <p:txBody>
          <a:bodyPr wrap="none" lIns="0" tIns="0" rIns="0" bIns="0" rtlCol="0" anchor="t"/>
          <a:lstStyle/>
          <a:p>
            <a:pPr algn="l" indent="0" marL="0">
              <a:lnSpc>
                <a:spcPts val="1750"/>
              </a:lnSpc>
              <a:buNone/>
            </a:pPr>
            <a:r>
              <a:rPr lang="en-US" sz="1400" dirty="0">
                <a:solidFill>
                  <a:srgbClr val="2E3C4E"/>
                </a:solidFill>
                <a:latin typeface="Host Grotesk Medium" pitchFamily="34" charset="0"/>
                <a:ea typeface="Host Grotesk Medium" pitchFamily="34" charset="-122"/>
                <a:cs typeface="Host Grotesk Medium" pitchFamily="34" charset="-120"/>
              </a:rPr>
              <a:t>Achieved Outcomes</a:t>
            </a:r>
            <a:endParaRPr lang="en-US" sz="1400" dirty="0"/>
          </a:p>
        </p:txBody>
      </p:sp>
      <p:sp>
        <p:nvSpPr>
          <p:cNvPr id="4" name="Text 2"/>
          <p:cNvSpPr/>
          <p:nvPr/>
        </p:nvSpPr>
        <p:spPr>
          <a:xfrm>
            <a:off x="507087" y="1584246"/>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dirty="0">
                <a:solidFill>
                  <a:srgbClr val="384653"/>
                </a:solidFill>
                <a:latin typeface="Roboto" pitchFamily="34" charset="0"/>
                <a:ea typeface="Roboto" pitchFamily="34" charset="-122"/>
                <a:cs typeface="Roboto" pitchFamily="34" charset="-120"/>
              </a:rPr>
              <a:t>Developed an effective ML model for traffic volume estimation.</a:t>
            </a:r>
            <a:endParaRPr lang="en-US" sz="1100" dirty="0"/>
          </a:p>
        </p:txBody>
      </p:sp>
      <p:sp>
        <p:nvSpPr>
          <p:cNvPr id="5" name="Text 3"/>
          <p:cNvSpPr/>
          <p:nvPr/>
        </p:nvSpPr>
        <p:spPr>
          <a:xfrm>
            <a:off x="507087" y="1852136"/>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dirty="0">
                <a:solidFill>
                  <a:srgbClr val="384653"/>
                </a:solidFill>
                <a:latin typeface="Roboto" pitchFamily="34" charset="0"/>
                <a:ea typeface="Roboto" pitchFamily="34" charset="-122"/>
                <a:cs typeface="Roboto" pitchFamily="34" charset="-120"/>
              </a:rPr>
              <a:t>Preprocessed and analyzed real-world traffic data for patterns.</a:t>
            </a:r>
            <a:endParaRPr lang="en-US" sz="1100" dirty="0"/>
          </a:p>
        </p:txBody>
      </p:sp>
      <p:sp>
        <p:nvSpPr>
          <p:cNvPr id="6" name="Text 4"/>
          <p:cNvSpPr/>
          <p:nvPr/>
        </p:nvSpPr>
        <p:spPr>
          <a:xfrm>
            <a:off x="507087" y="2120027"/>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dirty="0">
                <a:solidFill>
                  <a:srgbClr val="384653"/>
                </a:solidFill>
                <a:latin typeface="Roboto" pitchFamily="34" charset="0"/>
                <a:ea typeface="Roboto" pitchFamily="34" charset="-122"/>
                <a:cs typeface="Roboto" pitchFamily="34" charset="-120"/>
              </a:rPr>
              <a:t>Achieved high prediction accuracy (R² score, low MAE/RMSE).</a:t>
            </a:r>
            <a:endParaRPr lang="en-US" sz="1100" dirty="0"/>
          </a:p>
        </p:txBody>
      </p:sp>
      <p:sp>
        <p:nvSpPr>
          <p:cNvPr id="7" name="Text 5"/>
          <p:cNvSpPr/>
          <p:nvPr/>
        </p:nvSpPr>
        <p:spPr>
          <a:xfrm>
            <a:off x="507087" y="2387918"/>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dirty="0">
                <a:solidFill>
                  <a:srgbClr val="384653"/>
                </a:solidFill>
                <a:latin typeface="Roboto" pitchFamily="34" charset="0"/>
                <a:ea typeface="Roboto" pitchFamily="34" charset="-122"/>
                <a:cs typeface="Roboto" pitchFamily="34" charset="-120"/>
              </a:rPr>
              <a:t>Demonstrated practical use through real-time scenario testing.</a:t>
            </a:r>
            <a:endParaRPr lang="en-US" sz="1100" dirty="0"/>
          </a:p>
        </p:txBody>
      </p:sp>
      <p:sp>
        <p:nvSpPr>
          <p:cNvPr id="8" name="Text 6"/>
          <p:cNvSpPr/>
          <p:nvPr/>
        </p:nvSpPr>
        <p:spPr>
          <a:xfrm>
            <a:off x="507087" y="2655808"/>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dirty="0">
                <a:solidFill>
                  <a:srgbClr val="384653"/>
                </a:solidFill>
                <a:latin typeface="Roboto" pitchFamily="34" charset="0"/>
                <a:ea typeface="Roboto" pitchFamily="34" charset="-122"/>
                <a:cs typeface="Roboto" pitchFamily="34" charset="-120"/>
              </a:rPr>
              <a:t>Identified advantages and limitations for realistic project assessment.</a:t>
            </a:r>
            <a:endParaRPr lang="en-US" sz="1100" dirty="0"/>
          </a:p>
        </p:txBody>
      </p:sp>
      <p:sp>
        <p:nvSpPr>
          <p:cNvPr id="9" name="Text 7"/>
          <p:cNvSpPr/>
          <p:nvPr/>
        </p:nvSpPr>
        <p:spPr>
          <a:xfrm>
            <a:off x="507087" y="3003471"/>
            <a:ext cx="6631424" cy="434578"/>
          </a:xfrm>
          <a:prstGeom prst="rect">
            <a:avLst/>
          </a:prstGeom>
          <a:noFill/>
          <a:ln/>
        </p:spPr>
        <p:txBody>
          <a:bodyPr wrap="square" lIns="0" tIns="0" rIns="0" bIns="0" rtlCol="0" anchor="t"/>
          <a:lstStyle/>
          <a:p>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TrafficTelligence significantly enhances urban traffic monitoring, reduces manual effort, and supports smart city development.</a:t>
            </a:r>
            <a:endParaRPr lang="en-US" sz="1100" dirty="0"/>
          </a:p>
        </p:txBody>
      </p:sp>
      <p:sp>
        <p:nvSpPr>
          <p:cNvPr id="10" name="Text 8"/>
          <p:cNvSpPr/>
          <p:nvPr/>
        </p:nvSpPr>
        <p:spPr>
          <a:xfrm>
            <a:off x="7499509" y="1213128"/>
            <a:ext cx="1811060" cy="226338"/>
          </a:xfrm>
          <a:prstGeom prst="rect">
            <a:avLst/>
          </a:prstGeom>
          <a:noFill/>
          <a:ln/>
        </p:spPr>
        <p:txBody>
          <a:bodyPr wrap="none" lIns="0" tIns="0" rIns="0" bIns="0" rtlCol="0" anchor="t"/>
          <a:lstStyle/>
          <a:p>
            <a:pPr algn="l" indent="0" marL="0">
              <a:lnSpc>
                <a:spcPts val="1750"/>
              </a:lnSpc>
              <a:buNone/>
            </a:pPr>
            <a:r>
              <a:rPr lang="en-US" sz="1400" dirty="0">
                <a:solidFill>
                  <a:srgbClr val="2E3C4E"/>
                </a:solidFill>
                <a:latin typeface="Host Grotesk Medium" pitchFamily="34" charset="0"/>
                <a:ea typeface="Host Grotesk Medium" pitchFamily="34" charset="-122"/>
                <a:cs typeface="Host Grotesk Medium" pitchFamily="34" charset="-120"/>
              </a:rPr>
              <a:t>Future Enhancements</a:t>
            </a:r>
            <a:endParaRPr lang="en-US" sz="1400" dirty="0"/>
          </a:p>
        </p:txBody>
      </p:sp>
      <p:sp>
        <p:nvSpPr>
          <p:cNvPr id="11" name="Text 9"/>
          <p:cNvSpPr/>
          <p:nvPr/>
        </p:nvSpPr>
        <p:spPr>
          <a:xfrm>
            <a:off x="7499509" y="1584246"/>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Real-Time Monitoring:</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Integrate live sensor/video data for dynamic predictions.</a:t>
            </a:r>
            <a:endParaRPr lang="en-US" sz="1100" dirty="0"/>
          </a:p>
        </p:txBody>
      </p:sp>
      <p:sp>
        <p:nvSpPr>
          <p:cNvPr id="12" name="Text 10"/>
          <p:cNvSpPr/>
          <p:nvPr/>
        </p:nvSpPr>
        <p:spPr>
          <a:xfrm>
            <a:off x="7499509" y="1852136"/>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Multi-City Deployment:</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Train models on diverse city datasets for robustness.</a:t>
            </a:r>
            <a:endParaRPr lang="en-US" sz="1100" dirty="0"/>
          </a:p>
        </p:txBody>
      </p:sp>
      <p:sp>
        <p:nvSpPr>
          <p:cNvPr id="13" name="Text 11"/>
          <p:cNvSpPr/>
          <p:nvPr/>
        </p:nvSpPr>
        <p:spPr>
          <a:xfrm>
            <a:off x="7499509" y="2120027"/>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Weather &amp; Event Integration:</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Incorporate external factors for accuracy.</a:t>
            </a:r>
            <a:endParaRPr lang="en-US" sz="1100" dirty="0"/>
          </a:p>
        </p:txBody>
      </p:sp>
      <p:sp>
        <p:nvSpPr>
          <p:cNvPr id="14" name="Text 12"/>
          <p:cNvSpPr/>
          <p:nvPr/>
        </p:nvSpPr>
        <p:spPr>
          <a:xfrm>
            <a:off x="7499509" y="2387918"/>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User-Friendly Interface:</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Develop mobile app/dashboard for authorities.</a:t>
            </a:r>
            <a:endParaRPr lang="en-US" sz="1100" dirty="0"/>
          </a:p>
        </p:txBody>
      </p:sp>
      <p:sp>
        <p:nvSpPr>
          <p:cNvPr id="15" name="Text 13"/>
          <p:cNvSpPr/>
          <p:nvPr/>
        </p:nvSpPr>
        <p:spPr>
          <a:xfrm>
            <a:off x="7499509" y="2655808"/>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IoT Integration:</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Connect with smart traffic lights for intelligent control.</a:t>
            </a:r>
            <a:endParaRPr lang="en-US" sz="1100" dirty="0"/>
          </a:p>
        </p:txBody>
      </p:sp>
      <p:sp>
        <p:nvSpPr>
          <p:cNvPr id="16" name="Text 14"/>
          <p:cNvSpPr/>
          <p:nvPr/>
        </p:nvSpPr>
        <p:spPr>
          <a:xfrm>
            <a:off x="7499509" y="2923699"/>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Anomaly Detection:</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Module to identify unusual traffic spikes.</a:t>
            </a:r>
            <a:endParaRPr lang="en-US" sz="1100" dirty="0"/>
          </a:p>
        </p:txBody>
      </p:sp>
      <p:sp>
        <p:nvSpPr>
          <p:cNvPr id="17" name="Text 15"/>
          <p:cNvSpPr/>
          <p:nvPr/>
        </p:nvSpPr>
        <p:spPr>
          <a:xfrm>
            <a:off x="7499509" y="3191589"/>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Data Privacy &amp; Security:</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Implement robust encryption and handling practices.</a:t>
            </a:r>
            <a:endParaRPr lang="en-US" sz="1100" dirty="0"/>
          </a:p>
        </p:txBody>
      </p:sp>
      <p:sp>
        <p:nvSpPr>
          <p:cNvPr id="18" name="Text 16"/>
          <p:cNvSpPr/>
          <p:nvPr/>
        </p:nvSpPr>
        <p:spPr>
          <a:xfrm>
            <a:off x="7499509" y="3459480"/>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Edge Computing:</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Deploy models on local devices to reduce server load.</a:t>
            </a:r>
            <a:endParaRPr lang="en-US" sz="1100" dirty="0"/>
          </a:p>
        </p:txBody>
      </p:sp>
      <p:sp>
        <p:nvSpPr>
          <p:cNvPr id="19" name="Text 17"/>
          <p:cNvSpPr/>
          <p:nvPr/>
        </p:nvSpPr>
        <p:spPr>
          <a:xfrm>
            <a:off x="7499509" y="3727371"/>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Public API:</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Provide traffic predictions for navigation apps.</a:t>
            </a:r>
            <a:endParaRPr lang="en-US" sz="1100" dirty="0"/>
          </a:p>
        </p:txBody>
      </p:sp>
      <p:sp>
        <p:nvSpPr>
          <p:cNvPr id="20" name="Text 18"/>
          <p:cNvSpPr/>
          <p:nvPr/>
        </p:nvSpPr>
        <p:spPr>
          <a:xfrm>
            <a:off x="7499509" y="3995261"/>
            <a:ext cx="6631424" cy="217289"/>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Green Signal Optimization:</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Dynamically adjust traffic light timings.</a:t>
            </a:r>
            <a:endParaRPr lang="en-US" sz="1100" dirty="0"/>
          </a:p>
        </p:txBody>
      </p:sp>
      <p:pic>
        <p:nvPicPr>
          <p:cNvPr id="21" name="Image 0" descr="preencoded.png">    </p:cNvPr>
          <p:cNvPicPr>
            <a:picLocks noChangeAspect="1"/>
          </p:cNvPicPr>
          <p:nvPr/>
        </p:nvPicPr>
        <p:blipFill>
          <a:blip r:embed="rId1"/>
          <a:stretch>
            <a:fillRect/>
          </a:stretch>
        </p:blipFill>
        <p:spPr>
          <a:xfrm>
            <a:off x="507087" y="4426148"/>
            <a:ext cx="6004560" cy="38023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2227" y="706636"/>
            <a:ext cx="11789926" cy="600313"/>
          </a:xfrm>
          <a:prstGeom prst="rect">
            <a:avLst/>
          </a:prstGeom>
          <a:noFill/>
          <a:ln/>
        </p:spPr>
        <p:txBody>
          <a:bodyPr wrap="none" lIns="0" tIns="0" rIns="0" bIns="0" rtlCol="0" anchor="t"/>
          <a:lstStyle/>
          <a:p>
            <a:pPr algn="l" indent="0" marL="0">
              <a:lnSpc>
                <a:spcPts val="4700"/>
              </a:lnSpc>
              <a:buNone/>
            </a:pPr>
            <a:r>
              <a:rPr lang="en-US" sz="3750" dirty="0">
                <a:solidFill>
                  <a:srgbClr val="2E3C4E"/>
                </a:solidFill>
                <a:latin typeface="Host Grotesk Medium" pitchFamily="34" charset="0"/>
                <a:ea typeface="Host Grotesk Medium" pitchFamily="34" charset="-122"/>
                <a:cs typeface="Host Grotesk Medium" pitchFamily="34" charset="-120"/>
              </a:rPr>
              <a:t>Project Overview: Revolutionizing Traffic Management</a:t>
            </a:r>
            <a:endParaRPr lang="en-US" sz="3750" dirty="0"/>
          </a:p>
        </p:txBody>
      </p:sp>
      <p:sp>
        <p:nvSpPr>
          <p:cNvPr id="3" name="Text 1"/>
          <p:cNvSpPr/>
          <p:nvPr/>
        </p:nvSpPr>
        <p:spPr>
          <a:xfrm>
            <a:off x="672227" y="1767959"/>
            <a:ext cx="7096363" cy="1440061"/>
          </a:xfrm>
          <a:prstGeom prst="rect">
            <a:avLst/>
          </a:prstGeom>
          <a:noFill/>
          <a:ln/>
        </p:spPr>
        <p:txBody>
          <a:bodyPr wrap="square" lIns="0" tIns="0" rIns="0" bIns="0" rtlCol="0" anchor="t"/>
          <a:lstStyle/>
          <a:p>
            <a:pPr algn="l" indent="0" marL="0">
              <a:lnSpc>
                <a:spcPts val="2250"/>
              </a:lnSpc>
              <a:buNone/>
            </a:pPr>
            <a:r>
              <a:rPr lang="en-US" sz="1500" dirty="0">
                <a:solidFill>
                  <a:srgbClr val="384653"/>
                </a:solidFill>
                <a:latin typeface="Roboto" pitchFamily="34" charset="0"/>
                <a:ea typeface="Roboto" pitchFamily="34" charset="-122"/>
                <a:cs typeface="Roboto" pitchFamily="34" charset="-120"/>
              </a:rPr>
              <a:t>TrafficTelligence is an advanced system that uses machine learning algorithms to estimate and predict traffic volume with precision. By analyzing historical traffic data, weather patterns, events, and other relevant factors, TrafficTelligence provides accurate forecasts and insights to enhance traffic management, urban planning, and commuter experiences.</a:t>
            </a:r>
            <a:endParaRPr lang="en-US" sz="1500" dirty="0"/>
          </a:p>
        </p:txBody>
      </p:sp>
      <p:sp>
        <p:nvSpPr>
          <p:cNvPr id="4" name="Shape 2"/>
          <p:cNvSpPr/>
          <p:nvPr/>
        </p:nvSpPr>
        <p:spPr>
          <a:xfrm>
            <a:off x="672227" y="3424118"/>
            <a:ext cx="432197" cy="432197"/>
          </a:xfrm>
          <a:prstGeom prst="roundRect">
            <a:avLst>
              <a:gd name="adj" fmla="val 18668"/>
            </a:avLst>
          </a:prstGeom>
          <a:solidFill>
            <a:srgbClr val="D9EDF2"/>
          </a:solidFill>
          <a:ln w="7620">
            <a:solidFill>
              <a:srgbClr val="BFD3D8"/>
            </a:solidFill>
            <a:prstDash val="solid"/>
          </a:ln>
        </p:spPr>
      </p:sp>
      <p:sp>
        <p:nvSpPr>
          <p:cNvPr id="5" name="Text 3"/>
          <p:cNvSpPr/>
          <p:nvPr/>
        </p:nvSpPr>
        <p:spPr>
          <a:xfrm>
            <a:off x="1296472" y="3490079"/>
            <a:ext cx="3247906" cy="300157"/>
          </a:xfrm>
          <a:prstGeom prst="rect">
            <a:avLst/>
          </a:prstGeom>
          <a:noFill/>
          <a:ln/>
        </p:spPr>
        <p:txBody>
          <a:bodyPr wrap="none" lIns="0" tIns="0" rIns="0" bIns="0" rtlCol="0" anchor="t"/>
          <a:lstStyle/>
          <a:p>
            <a:pPr algn="l" indent="0" marL="0">
              <a:lnSpc>
                <a:spcPts val="2350"/>
              </a:lnSpc>
              <a:buNone/>
            </a:pPr>
            <a:r>
              <a:rPr lang="en-US" sz="1850" dirty="0">
                <a:solidFill>
                  <a:srgbClr val="384653"/>
                </a:solidFill>
                <a:latin typeface="Host Grotesk Medium" pitchFamily="34" charset="0"/>
                <a:ea typeface="Host Grotesk Medium" pitchFamily="34" charset="-122"/>
                <a:cs typeface="Host Grotesk Medium" pitchFamily="34" charset="-120"/>
              </a:rPr>
              <a:t>Dynamic Traffic Management</a:t>
            </a:r>
            <a:endParaRPr lang="en-US" sz="1850" dirty="0"/>
          </a:p>
        </p:txBody>
      </p:sp>
      <p:sp>
        <p:nvSpPr>
          <p:cNvPr id="6" name="Text 4"/>
          <p:cNvSpPr/>
          <p:nvPr/>
        </p:nvSpPr>
        <p:spPr>
          <a:xfrm>
            <a:off x="1296472" y="3982283"/>
            <a:ext cx="6472118" cy="576024"/>
          </a:xfrm>
          <a:prstGeom prst="rect">
            <a:avLst/>
          </a:prstGeom>
          <a:noFill/>
          <a:ln/>
        </p:spPr>
        <p:txBody>
          <a:bodyPr wrap="square" lIns="0" tIns="0" rIns="0" bIns="0" rtlCol="0" anchor="t"/>
          <a:lstStyle/>
          <a:p>
            <a:pPr algn="l" indent="0" marL="0">
              <a:lnSpc>
                <a:spcPts val="2250"/>
              </a:lnSpc>
              <a:buNone/>
            </a:pPr>
            <a:r>
              <a:rPr lang="en-US" sz="1500" dirty="0">
                <a:solidFill>
                  <a:srgbClr val="384653"/>
                </a:solidFill>
                <a:latin typeface="Roboto" pitchFamily="34" charset="0"/>
                <a:ea typeface="Roboto" pitchFamily="34" charset="-122"/>
                <a:cs typeface="Roboto" pitchFamily="34" charset="-120"/>
              </a:rPr>
              <a:t>Real-time estimations for adaptive traffic control and optimal lane configurations.</a:t>
            </a:r>
            <a:endParaRPr lang="en-US" sz="1500" dirty="0"/>
          </a:p>
        </p:txBody>
      </p:sp>
      <p:sp>
        <p:nvSpPr>
          <p:cNvPr id="7" name="Shape 5"/>
          <p:cNvSpPr/>
          <p:nvPr/>
        </p:nvSpPr>
        <p:spPr>
          <a:xfrm>
            <a:off x="672227" y="4942403"/>
            <a:ext cx="432197" cy="432197"/>
          </a:xfrm>
          <a:prstGeom prst="roundRect">
            <a:avLst>
              <a:gd name="adj" fmla="val 18668"/>
            </a:avLst>
          </a:prstGeom>
          <a:solidFill>
            <a:srgbClr val="D9EDF2"/>
          </a:solidFill>
          <a:ln w="7620">
            <a:solidFill>
              <a:srgbClr val="BFD3D8"/>
            </a:solidFill>
            <a:prstDash val="solid"/>
          </a:ln>
        </p:spPr>
      </p:sp>
      <p:sp>
        <p:nvSpPr>
          <p:cNvPr id="8" name="Text 6"/>
          <p:cNvSpPr/>
          <p:nvPr/>
        </p:nvSpPr>
        <p:spPr>
          <a:xfrm>
            <a:off x="1296472" y="5008364"/>
            <a:ext cx="3182422" cy="300157"/>
          </a:xfrm>
          <a:prstGeom prst="rect">
            <a:avLst/>
          </a:prstGeom>
          <a:noFill/>
          <a:ln/>
        </p:spPr>
        <p:txBody>
          <a:bodyPr wrap="none" lIns="0" tIns="0" rIns="0" bIns="0" rtlCol="0" anchor="t"/>
          <a:lstStyle/>
          <a:p>
            <a:pPr algn="l" indent="0" marL="0">
              <a:lnSpc>
                <a:spcPts val="2350"/>
              </a:lnSpc>
              <a:buNone/>
            </a:pPr>
            <a:r>
              <a:rPr lang="en-US" sz="1850" dirty="0">
                <a:solidFill>
                  <a:srgbClr val="384653"/>
                </a:solidFill>
                <a:latin typeface="Host Grotesk Medium" pitchFamily="34" charset="0"/>
                <a:ea typeface="Host Grotesk Medium" pitchFamily="34" charset="-122"/>
                <a:cs typeface="Host Grotesk Medium" pitchFamily="34" charset="-120"/>
              </a:rPr>
              <a:t>Urban Development Planning</a:t>
            </a:r>
            <a:endParaRPr lang="en-US" sz="1850" dirty="0"/>
          </a:p>
        </p:txBody>
      </p:sp>
      <p:sp>
        <p:nvSpPr>
          <p:cNvPr id="9" name="Text 7"/>
          <p:cNvSpPr/>
          <p:nvPr/>
        </p:nvSpPr>
        <p:spPr>
          <a:xfrm>
            <a:off x="1296472" y="5500568"/>
            <a:ext cx="6472118" cy="288012"/>
          </a:xfrm>
          <a:prstGeom prst="rect">
            <a:avLst/>
          </a:prstGeom>
          <a:noFill/>
          <a:ln/>
        </p:spPr>
        <p:txBody>
          <a:bodyPr wrap="none" lIns="0" tIns="0" rIns="0" bIns="0" rtlCol="0" anchor="t"/>
          <a:lstStyle/>
          <a:p>
            <a:pPr algn="l" indent="0" marL="0">
              <a:lnSpc>
                <a:spcPts val="2250"/>
              </a:lnSpc>
              <a:buNone/>
            </a:pPr>
            <a:r>
              <a:rPr lang="en-US" sz="1500" dirty="0">
                <a:solidFill>
                  <a:srgbClr val="384653"/>
                </a:solidFill>
                <a:latin typeface="Roboto" pitchFamily="34" charset="0"/>
                <a:ea typeface="Roboto" pitchFamily="34" charset="-122"/>
                <a:cs typeface="Roboto" pitchFamily="34" charset="-120"/>
              </a:rPr>
              <a:t>Forecasts to design efficient road networks and public transit systems.</a:t>
            </a:r>
            <a:endParaRPr lang="en-US" sz="1500" dirty="0"/>
          </a:p>
        </p:txBody>
      </p:sp>
      <p:sp>
        <p:nvSpPr>
          <p:cNvPr id="10" name="Shape 8"/>
          <p:cNvSpPr/>
          <p:nvPr/>
        </p:nvSpPr>
        <p:spPr>
          <a:xfrm>
            <a:off x="672227" y="6172676"/>
            <a:ext cx="432197" cy="432197"/>
          </a:xfrm>
          <a:prstGeom prst="roundRect">
            <a:avLst>
              <a:gd name="adj" fmla="val 18668"/>
            </a:avLst>
          </a:prstGeom>
          <a:solidFill>
            <a:srgbClr val="D9EDF2"/>
          </a:solidFill>
          <a:ln w="7620">
            <a:solidFill>
              <a:srgbClr val="BFD3D8"/>
            </a:solidFill>
            <a:prstDash val="solid"/>
          </a:ln>
        </p:spPr>
      </p:sp>
      <p:sp>
        <p:nvSpPr>
          <p:cNvPr id="11" name="Text 9"/>
          <p:cNvSpPr/>
          <p:nvPr/>
        </p:nvSpPr>
        <p:spPr>
          <a:xfrm>
            <a:off x="1296472" y="6238637"/>
            <a:ext cx="3990023" cy="300157"/>
          </a:xfrm>
          <a:prstGeom prst="rect">
            <a:avLst/>
          </a:prstGeom>
          <a:noFill/>
          <a:ln/>
        </p:spPr>
        <p:txBody>
          <a:bodyPr wrap="none" lIns="0" tIns="0" rIns="0" bIns="0" rtlCol="0" anchor="t"/>
          <a:lstStyle/>
          <a:p>
            <a:pPr algn="l" indent="0" marL="0">
              <a:lnSpc>
                <a:spcPts val="2350"/>
              </a:lnSpc>
              <a:buNone/>
            </a:pPr>
            <a:r>
              <a:rPr lang="en-US" sz="1850" dirty="0">
                <a:solidFill>
                  <a:srgbClr val="384653"/>
                </a:solidFill>
                <a:latin typeface="Host Grotesk Medium" pitchFamily="34" charset="0"/>
                <a:ea typeface="Host Grotesk Medium" pitchFamily="34" charset="-122"/>
                <a:cs typeface="Host Grotesk Medium" pitchFamily="34" charset="-120"/>
              </a:rPr>
              <a:t>Commuter Guidance and Navigation</a:t>
            </a:r>
            <a:endParaRPr lang="en-US" sz="1850" dirty="0"/>
          </a:p>
        </p:txBody>
      </p:sp>
      <p:sp>
        <p:nvSpPr>
          <p:cNvPr id="12" name="Text 10"/>
          <p:cNvSpPr/>
          <p:nvPr/>
        </p:nvSpPr>
        <p:spPr>
          <a:xfrm>
            <a:off x="1296472" y="6730841"/>
            <a:ext cx="6472118" cy="576024"/>
          </a:xfrm>
          <a:prstGeom prst="rect">
            <a:avLst/>
          </a:prstGeom>
          <a:noFill/>
          <a:ln/>
        </p:spPr>
        <p:txBody>
          <a:bodyPr wrap="square" lIns="0" tIns="0" rIns="0" bIns="0" rtlCol="0" anchor="t"/>
          <a:lstStyle/>
          <a:p>
            <a:pPr algn="l" indent="0" marL="0">
              <a:lnSpc>
                <a:spcPts val="2250"/>
              </a:lnSpc>
              <a:buNone/>
            </a:pPr>
            <a:r>
              <a:rPr lang="en-US" sz="1500" dirty="0">
                <a:solidFill>
                  <a:srgbClr val="384653"/>
                </a:solidFill>
                <a:latin typeface="Roboto" pitchFamily="34" charset="0"/>
                <a:ea typeface="Roboto" pitchFamily="34" charset="-122"/>
                <a:cs typeface="Roboto" pitchFamily="34" charset="-120"/>
              </a:rPr>
              <a:t>Accurate predictions for intelligent route planning and improved travel times.</a:t>
            </a:r>
            <a:endParaRPr lang="en-US" sz="1500" dirty="0"/>
          </a:p>
        </p:txBody>
      </p:sp>
      <p:pic>
        <p:nvPicPr>
          <p:cNvPr id="13" name="Image 0" descr="preencoded.png">    </p:cNvPr>
          <p:cNvPicPr>
            <a:picLocks noChangeAspect="1"/>
          </p:cNvPicPr>
          <p:nvPr/>
        </p:nvPicPr>
        <p:blipFill>
          <a:blip r:embed="rId1"/>
          <a:stretch>
            <a:fillRect/>
          </a:stretch>
        </p:blipFill>
        <p:spPr>
          <a:xfrm>
            <a:off x="8244840" y="1811179"/>
            <a:ext cx="5661660" cy="41071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49104" y="352782"/>
            <a:ext cx="3767971" cy="400883"/>
          </a:xfrm>
          <a:prstGeom prst="rect">
            <a:avLst/>
          </a:prstGeom>
          <a:noFill/>
          <a:ln/>
        </p:spPr>
        <p:txBody>
          <a:bodyPr wrap="none" lIns="0" tIns="0" rIns="0" bIns="0" rtlCol="0" anchor="t"/>
          <a:lstStyle/>
          <a:p>
            <a:pPr algn="l" indent="0" marL="0">
              <a:lnSpc>
                <a:spcPts val="3150"/>
              </a:lnSpc>
              <a:buNone/>
            </a:pPr>
            <a:r>
              <a:rPr lang="en-US" sz="2500" dirty="0">
                <a:solidFill>
                  <a:srgbClr val="2E3C4E"/>
                </a:solidFill>
                <a:latin typeface="Host Grotesk Medium" pitchFamily="34" charset="0"/>
                <a:ea typeface="Host Grotesk Medium" pitchFamily="34" charset="-122"/>
                <a:cs typeface="Host Grotesk Medium" pitchFamily="34" charset="-120"/>
              </a:rPr>
              <a:t>Setup &amp; Installation Guide</a:t>
            </a:r>
            <a:endParaRPr lang="en-US" sz="2500" dirty="0"/>
          </a:p>
        </p:txBody>
      </p:sp>
      <p:sp>
        <p:nvSpPr>
          <p:cNvPr id="3" name="Text 1"/>
          <p:cNvSpPr/>
          <p:nvPr/>
        </p:nvSpPr>
        <p:spPr>
          <a:xfrm>
            <a:off x="449104" y="1074301"/>
            <a:ext cx="1604010" cy="200382"/>
          </a:xfrm>
          <a:prstGeom prst="rect">
            <a:avLst/>
          </a:prstGeom>
          <a:noFill/>
          <a:ln/>
        </p:spPr>
        <p:txBody>
          <a:bodyPr wrap="none" lIns="0" tIns="0" rIns="0" bIns="0" rtlCol="0" anchor="t"/>
          <a:lstStyle/>
          <a:p>
            <a:pPr algn="l" indent="0" marL="0">
              <a:lnSpc>
                <a:spcPts val="1550"/>
              </a:lnSpc>
              <a:buNone/>
            </a:pPr>
            <a:r>
              <a:rPr lang="en-US" sz="1250" dirty="0">
                <a:solidFill>
                  <a:srgbClr val="2E3C4E"/>
                </a:solidFill>
                <a:latin typeface="Host Grotesk Medium" pitchFamily="34" charset="0"/>
                <a:ea typeface="Host Grotesk Medium" pitchFamily="34" charset="-122"/>
                <a:cs typeface="Host Grotesk Medium" pitchFamily="34" charset="-120"/>
              </a:rPr>
              <a:t>Requirements</a:t>
            </a:r>
            <a:endParaRPr lang="en-US" sz="1250" dirty="0"/>
          </a:p>
        </p:txBody>
      </p:sp>
      <p:sp>
        <p:nvSpPr>
          <p:cNvPr id="4" name="Text 2"/>
          <p:cNvSpPr/>
          <p:nvPr/>
        </p:nvSpPr>
        <p:spPr>
          <a:xfrm>
            <a:off x="449104" y="1402913"/>
            <a:ext cx="6709648" cy="192524"/>
          </a:xfrm>
          <a:prstGeom prst="rect">
            <a:avLst/>
          </a:prstGeom>
          <a:noFill/>
          <a:ln/>
        </p:spPr>
        <p:txBody>
          <a:bodyPr wrap="none" lIns="0" tIns="0" rIns="0" bIns="0" rtlCol="0" anchor="t"/>
          <a:lstStyle/>
          <a:p>
            <a:pPr algn="l" marL="342900" indent="-342900">
              <a:lnSpc>
                <a:spcPts val="1500"/>
              </a:lnSpc>
              <a:buSzPct val="100000"/>
              <a:buChar char="•"/>
            </a:pPr>
            <a:r>
              <a:rPr lang="en-US" sz="1000" dirty="0">
                <a:solidFill>
                  <a:srgbClr val="384653"/>
                </a:solidFill>
                <a:latin typeface="Roboto" pitchFamily="34" charset="0"/>
                <a:ea typeface="Roboto" pitchFamily="34" charset="-122"/>
                <a:cs typeface="Roboto" pitchFamily="34" charset="-120"/>
              </a:rPr>
              <a:t>Python 3.7+</a:t>
            </a:r>
            <a:endParaRPr lang="en-US" sz="1000" dirty="0"/>
          </a:p>
        </p:txBody>
      </p:sp>
      <p:sp>
        <p:nvSpPr>
          <p:cNvPr id="5" name="Text 3"/>
          <p:cNvSpPr/>
          <p:nvPr/>
        </p:nvSpPr>
        <p:spPr>
          <a:xfrm>
            <a:off x="449104" y="1640324"/>
            <a:ext cx="6709648" cy="192524"/>
          </a:xfrm>
          <a:prstGeom prst="rect">
            <a:avLst/>
          </a:prstGeom>
          <a:noFill/>
          <a:ln/>
        </p:spPr>
        <p:txBody>
          <a:bodyPr wrap="none" lIns="0" tIns="0" rIns="0" bIns="0" rtlCol="0" anchor="t"/>
          <a:lstStyle/>
          <a:p>
            <a:pPr algn="l" marL="342900" indent="-342900">
              <a:lnSpc>
                <a:spcPts val="1500"/>
              </a:lnSpc>
              <a:buSzPct val="100000"/>
              <a:buChar char="•"/>
            </a:pPr>
            <a:r>
              <a:rPr lang="en-US" sz="1000" dirty="0">
                <a:solidFill>
                  <a:srgbClr val="384653"/>
                </a:solidFill>
                <a:latin typeface="Roboto" pitchFamily="34" charset="0"/>
                <a:ea typeface="Roboto" pitchFamily="34" charset="-122"/>
                <a:cs typeface="Roboto" pitchFamily="34" charset="-120"/>
              </a:rPr>
              <a:t>pip</a:t>
            </a:r>
            <a:endParaRPr lang="en-US" sz="1000" dirty="0"/>
          </a:p>
        </p:txBody>
      </p:sp>
      <p:sp>
        <p:nvSpPr>
          <p:cNvPr id="6" name="Text 4"/>
          <p:cNvSpPr/>
          <p:nvPr/>
        </p:nvSpPr>
        <p:spPr>
          <a:xfrm>
            <a:off x="449104" y="1877735"/>
            <a:ext cx="6709648" cy="192524"/>
          </a:xfrm>
          <a:prstGeom prst="rect">
            <a:avLst/>
          </a:prstGeom>
          <a:noFill/>
          <a:ln/>
        </p:spPr>
        <p:txBody>
          <a:bodyPr wrap="none" lIns="0" tIns="0" rIns="0" bIns="0" rtlCol="0" anchor="t"/>
          <a:lstStyle/>
          <a:p>
            <a:pPr algn="l" marL="342900" indent="-342900">
              <a:lnSpc>
                <a:spcPts val="1500"/>
              </a:lnSpc>
              <a:buSzPct val="100000"/>
              <a:buChar char="•"/>
            </a:pPr>
            <a:r>
              <a:rPr lang="en-US" sz="1000" dirty="0">
                <a:solidFill>
                  <a:srgbClr val="384653"/>
                </a:solidFill>
                <a:latin typeface="Roboto" pitchFamily="34" charset="0"/>
                <a:ea typeface="Roboto" pitchFamily="34" charset="-122"/>
                <a:cs typeface="Roboto" pitchFamily="34" charset="-120"/>
              </a:rPr>
              <a:t>Jupyter Notebook or any IDE (VS Code, Colab, etc.)</a:t>
            </a:r>
            <a:endParaRPr lang="en-US" sz="1000" dirty="0"/>
          </a:p>
        </p:txBody>
      </p:sp>
      <p:sp>
        <p:nvSpPr>
          <p:cNvPr id="7" name="Text 5"/>
          <p:cNvSpPr/>
          <p:nvPr/>
        </p:nvSpPr>
        <p:spPr>
          <a:xfrm>
            <a:off x="449104" y="2198489"/>
            <a:ext cx="1604010" cy="200382"/>
          </a:xfrm>
          <a:prstGeom prst="rect">
            <a:avLst/>
          </a:prstGeom>
          <a:noFill/>
          <a:ln/>
        </p:spPr>
        <p:txBody>
          <a:bodyPr wrap="none" lIns="0" tIns="0" rIns="0" bIns="0" rtlCol="0" anchor="t"/>
          <a:lstStyle/>
          <a:p>
            <a:pPr algn="l" indent="0" marL="0">
              <a:lnSpc>
                <a:spcPts val="1550"/>
              </a:lnSpc>
              <a:buNone/>
            </a:pPr>
            <a:r>
              <a:rPr lang="en-US" sz="1250" dirty="0">
                <a:solidFill>
                  <a:srgbClr val="2E3C4E"/>
                </a:solidFill>
                <a:latin typeface="Host Grotesk Medium" pitchFamily="34" charset="0"/>
                <a:ea typeface="Host Grotesk Medium" pitchFamily="34" charset="-122"/>
                <a:cs typeface="Host Grotesk Medium" pitchFamily="34" charset="-120"/>
              </a:rPr>
              <a:t>Folder Structure</a:t>
            </a:r>
            <a:endParaRPr lang="en-US" sz="1250" dirty="0"/>
          </a:p>
        </p:txBody>
      </p:sp>
      <p:sp>
        <p:nvSpPr>
          <p:cNvPr id="8" name="Shape 6"/>
          <p:cNvSpPr/>
          <p:nvPr/>
        </p:nvSpPr>
        <p:spPr>
          <a:xfrm>
            <a:off x="449104" y="2543175"/>
            <a:ext cx="6709648" cy="1347549"/>
          </a:xfrm>
          <a:prstGeom prst="roundRect">
            <a:avLst>
              <a:gd name="adj" fmla="val 3999"/>
            </a:avLst>
          </a:prstGeom>
          <a:solidFill>
            <a:srgbClr val="D9EDF2"/>
          </a:solidFill>
          <a:ln/>
        </p:spPr>
      </p:sp>
      <p:sp>
        <p:nvSpPr>
          <p:cNvPr id="9" name="Shape 7"/>
          <p:cNvSpPr/>
          <p:nvPr/>
        </p:nvSpPr>
        <p:spPr>
          <a:xfrm>
            <a:off x="442793" y="2543175"/>
            <a:ext cx="6722269" cy="1347549"/>
          </a:xfrm>
          <a:prstGeom prst="roundRect">
            <a:avLst>
              <a:gd name="adj" fmla="val 1428"/>
            </a:avLst>
          </a:prstGeom>
          <a:solidFill>
            <a:srgbClr val="D9EDF2"/>
          </a:solidFill>
          <a:ln/>
        </p:spPr>
      </p:sp>
      <p:sp>
        <p:nvSpPr>
          <p:cNvPr id="10" name="Text 8"/>
          <p:cNvSpPr/>
          <p:nvPr/>
        </p:nvSpPr>
        <p:spPr>
          <a:xfrm>
            <a:off x="571024" y="2639378"/>
            <a:ext cx="6465808" cy="1155144"/>
          </a:xfrm>
          <a:prstGeom prst="rect">
            <a:avLst/>
          </a:prstGeom>
          <a:noFill/>
          <a:ln/>
        </p:spPr>
        <p:txBody>
          <a:bodyPr wrap="square" lIns="0" tIns="0" rIns="0" bIns="0" rtlCol="0" anchor="t"/>
          <a:lstStyle/>
          <a:p>
            <a:pPr algn="l" indent="0" marL="0">
              <a:lnSpc>
                <a:spcPts val="1500"/>
              </a:lnSpc>
              <a:buNone/>
            </a:pPr>
            <a:r>
              <a:rPr lang="en-US" sz="1000" dirty="0">
                <a:solidFill>
                  <a:srgbClr val="384653"/>
                </a:solidFill>
                <a:highlight>
                  <a:srgbClr val="D9EDF2"/>
                </a:highlight>
                <a:latin typeface="Consolas" pitchFamily="34" charset="0"/>
                <a:ea typeface="Consolas" pitchFamily="34" charset="-122"/>
                <a:cs typeface="Consolas" pitchFamily="34" charset="-120"/>
              </a:rPr>
              <a:t>TrafficTelligence/├── traffic_data.csv    # Your dataset├── traffic_model.ipynb # Jupyter Notebook (main code)├── requirements.txt    # List of Python packages├── README.md           # Project description└── traffic_app.py      # Optional Python script</a:t>
            </a:r>
            <a:endParaRPr lang="en-US" sz="1000" dirty="0"/>
          </a:p>
        </p:txBody>
      </p:sp>
      <p:sp>
        <p:nvSpPr>
          <p:cNvPr id="11" name="Text 9"/>
          <p:cNvSpPr/>
          <p:nvPr/>
        </p:nvSpPr>
        <p:spPr>
          <a:xfrm>
            <a:off x="449104" y="4035028"/>
            <a:ext cx="1653421" cy="200382"/>
          </a:xfrm>
          <a:prstGeom prst="rect">
            <a:avLst/>
          </a:prstGeom>
          <a:noFill/>
          <a:ln/>
        </p:spPr>
        <p:txBody>
          <a:bodyPr wrap="none" lIns="0" tIns="0" rIns="0" bIns="0" rtlCol="0" anchor="t"/>
          <a:lstStyle/>
          <a:p>
            <a:pPr algn="l" indent="0" marL="0">
              <a:lnSpc>
                <a:spcPts val="1550"/>
              </a:lnSpc>
              <a:buNone/>
            </a:pPr>
            <a:r>
              <a:rPr lang="en-US" sz="1250" dirty="0">
                <a:solidFill>
                  <a:srgbClr val="2E3C4E"/>
                </a:solidFill>
                <a:latin typeface="Host Grotesk Medium" pitchFamily="34" charset="0"/>
                <a:ea typeface="Host Grotesk Medium" pitchFamily="34" charset="-122"/>
                <a:cs typeface="Host Grotesk Medium" pitchFamily="34" charset="-120"/>
              </a:rPr>
              <a:t>Install Python Libraries</a:t>
            </a:r>
            <a:endParaRPr lang="en-US" sz="1250" dirty="0"/>
          </a:p>
        </p:txBody>
      </p:sp>
      <p:sp>
        <p:nvSpPr>
          <p:cNvPr id="12" name="Shape 10"/>
          <p:cNvSpPr/>
          <p:nvPr/>
        </p:nvSpPr>
        <p:spPr>
          <a:xfrm>
            <a:off x="449104" y="4379714"/>
            <a:ext cx="6709648" cy="769977"/>
          </a:xfrm>
          <a:prstGeom prst="roundRect">
            <a:avLst>
              <a:gd name="adj" fmla="val 7000"/>
            </a:avLst>
          </a:prstGeom>
          <a:solidFill>
            <a:srgbClr val="D9EDF2"/>
          </a:solidFill>
          <a:ln/>
        </p:spPr>
      </p:sp>
      <p:sp>
        <p:nvSpPr>
          <p:cNvPr id="13" name="Shape 11"/>
          <p:cNvSpPr/>
          <p:nvPr/>
        </p:nvSpPr>
        <p:spPr>
          <a:xfrm>
            <a:off x="442793" y="4379714"/>
            <a:ext cx="6722269" cy="769977"/>
          </a:xfrm>
          <a:prstGeom prst="roundRect">
            <a:avLst>
              <a:gd name="adj" fmla="val 2500"/>
            </a:avLst>
          </a:prstGeom>
          <a:solidFill>
            <a:srgbClr val="D9EDF2"/>
          </a:solidFill>
          <a:ln/>
        </p:spPr>
      </p:sp>
      <p:sp>
        <p:nvSpPr>
          <p:cNvPr id="14" name="Text 12"/>
          <p:cNvSpPr/>
          <p:nvPr/>
        </p:nvSpPr>
        <p:spPr>
          <a:xfrm>
            <a:off x="571024" y="4475917"/>
            <a:ext cx="6465808" cy="577572"/>
          </a:xfrm>
          <a:prstGeom prst="rect">
            <a:avLst/>
          </a:prstGeom>
          <a:noFill/>
          <a:ln/>
        </p:spPr>
        <p:txBody>
          <a:bodyPr wrap="square" lIns="0" tIns="0" rIns="0" bIns="0" rtlCol="0" anchor="t"/>
          <a:lstStyle/>
          <a:p>
            <a:pPr algn="l" indent="0" marL="0">
              <a:lnSpc>
                <a:spcPts val="1500"/>
              </a:lnSpc>
              <a:buNone/>
            </a:pPr>
            <a:r>
              <a:rPr lang="en-US" sz="1000" dirty="0">
                <a:solidFill>
                  <a:srgbClr val="384653"/>
                </a:solidFill>
                <a:highlight>
                  <a:srgbClr val="D9EDF2"/>
                </a:highlight>
                <a:latin typeface="Consolas" pitchFamily="34" charset="0"/>
                <a:ea typeface="Consolas" pitchFamily="34" charset="-122"/>
                <a:cs typeface="Consolas" pitchFamily="34" charset="-120"/>
              </a:rPr>
              <a:t>pip install -r requirements.txt# Or manually:pip install pandas numpy matplotlib scikit-learn</a:t>
            </a:r>
            <a:endParaRPr lang="en-US" sz="1000" dirty="0"/>
          </a:p>
        </p:txBody>
      </p:sp>
      <p:sp>
        <p:nvSpPr>
          <p:cNvPr id="15" name="Text 13"/>
          <p:cNvSpPr/>
          <p:nvPr/>
        </p:nvSpPr>
        <p:spPr>
          <a:xfrm>
            <a:off x="7479268" y="1074301"/>
            <a:ext cx="1604010" cy="200382"/>
          </a:xfrm>
          <a:prstGeom prst="rect">
            <a:avLst/>
          </a:prstGeom>
          <a:noFill/>
          <a:ln/>
        </p:spPr>
        <p:txBody>
          <a:bodyPr wrap="none" lIns="0" tIns="0" rIns="0" bIns="0" rtlCol="0" anchor="t"/>
          <a:lstStyle/>
          <a:p>
            <a:pPr algn="l" indent="0" marL="0">
              <a:lnSpc>
                <a:spcPts val="1550"/>
              </a:lnSpc>
              <a:buNone/>
            </a:pPr>
            <a:r>
              <a:rPr lang="en-US" sz="1250" dirty="0">
                <a:solidFill>
                  <a:srgbClr val="2E3C4E"/>
                </a:solidFill>
                <a:latin typeface="Host Grotesk Medium" pitchFamily="34" charset="0"/>
                <a:ea typeface="Host Grotesk Medium" pitchFamily="34" charset="-122"/>
                <a:cs typeface="Host Grotesk Medium" pitchFamily="34" charset="-120"/>
              </a:rPr>
              <a:t>Download Dataset</a:t>
            </a:r>
            <a:endParaRPr lang="en-US" sz="1250" dirty="0"/>
          </a:p>
        </p:txBody>
      </p:sp>
      <p:sp>
        <p:nvSpPr>
          <p:cNvPr id="16" name="Text 14"/>
          <p:cNvSpPr/>
          <p:nvPr/>
        </p:nvSpPr>
        <p:spPr>
          <a:xfrm>
            <a:off x="7479268" y="1402913"/>
            <a:ext cx="6709648" cy="192524"/>
          </a:xfrm>
          <a:prstGeom prst="rect">
            <a:avLst/>
          </a:prstGeom>
          <a:noFill/>
          <a:ln/>
        </p:spPr>
        <p:txBody>
          <a:bodyPr wrap="none" lIns="0" tIns="0" rIns="0" bIns="0" rtlCol="0" anchor="t"/>
          <a:lstStyle/>
          <a:p>
            <a:pPr algn="l" indent="0" marL="0">
              <a:lnSpc>
                <a:spcPts val="1500"/>
              </a:lnSpc>
              <a:buNone/>
            </a:pPr>
            <a:r>
              <a:rPr lang="en-US" sz="1000" dirty="0">
                <a:solidFill>
                  <a:srgbClr val="384653"/>
                </a:solidFill>
                <a:latin typeface="Roboto" pitchFamily="34" charset="0"/>
                <a:ea typeface="Roboto" pitchFamily="34" charset="-122"/>
                <a:cs typeface="Roboto" pitchFamily="34" charset="-120"/>
              </a:rPr>
              <a:t>Place your dataset file in the project folder as </a:t>
            </a:r>
            <a:pPr algn="l" indent="0" marL="0">
              <a:lnSpc>
                <a:spcPts val="1500"/>
              </a:lnSpc>
              <a:buNone/>
            </a:pPr>
            <a:r>
              <a:rPr lang="en-US" sz="1000" b="1" dirty="0">
                <a:solidFill>
                  <a:srgbClr val="384653"/>
                </a:solidFill>
                <a:latin typeface="Roboto" pitchFamily="34" charset="0"/>
                <a:ea typeface="Roboto" pitchFamily="34" charset="-122"/>
                <a:cs typeface="Roboto" pitchFamily="34" charset="-120"/>
              </a:rPr>
              <a:t>traffic_data.csv</a:t>
            </a:r>
            <a:pPr algn="l" indent="0" marL="0">
              <a:lnSpc>
                <a:spcPts val="1500"/>
              </a:lnSpc>
              <a:buNone/>
            </a:pPr>
            <a:r>
              <a:rPr lang="en-US" sz="1000" dirty="0">
                <a:solidFill>
                  <a:srgbClr val="384653"/>
                </a:solidFill>
                <a:latin typeface="Roboto" pitchFamily="34" charset="0"/>
                <a:ea typeface="Roboto" pitchFamily="34" charset="-122"/>
                <a:cs typeface="Roboto" pitchFamily="34" charset="-120"/>
              </a:rPr>
              <a:t>.</a:t>
            </a:r>
            <a:endParaRPr lang="en-US" sz="1000" dirty="0"/>
          </a:p>
        </p:txBody>
      </p:sp>
      <p:sp>
        <p:nvSpPr>
          <p:cNvPr id="17" name="Text 15"/>
          <p:cNvSpPr/>
          <p:nvPr/>
        </p:nvSpPr>
        <p:spPr>
          <a:xfrm>
            <a:off x="7479268" y="1710809"/>
            <a:ext cx="6709648" cy="192524"/>
          </a:xfrm>
          <a:prstGeom prst="rect">
            <a:avLst/>
          </a:prstGeom>
          <a:noFill/>
          <a:ln/>
        </p:spPr>
        <p:txBody>
          <a:bodyPr wrap="none" lIns="0" tIns="0" rIns="0" bIns="0" rtlCol="0" anchor="t"/>
          <a:lstStyle/>
          <a:p>
            <a:pPr algn="l" indent="0" marL="0">
              <a:lnSpc>
                <a:spcPts val="1500"/>
              </a:lnSpc>
              <a:buNone/>
            </a:pPr>
            <a:r>
              <a:rPr lang="en-US" sz="1000" dirty="0">
                <a:solidFill>
                  <a:srgbClr val="384653"/>
                </a:solidFill>
                <a:latin typeface="Roboto" pitchFamily="34" charset="0"/>
                <a:ea typeface="Roboto" pitchFamily="34" charset="-122"/>
                <a:cs typeface="Roboto" pitchFamily="34" charset="-120"/>
              </a:rPr>
              <a:t>If from Kaggle:</a:t>
            </a:r>
            <a:endParaRPr lang="en-US" sz="1000" dirty="0"/>
          </a:p>
        </p:txBody>
      </p:sp>
      <p:sp>
        <p:nvSpPr>
          <p:cNvPr id="18" name="Shape 16"/>
          <p:cNvSpPr/>
          <p:nvPr/>
        </p:nvSpPr>
        <p:spPr>
          <a:xfrm>
            <a:off x="7479268" y="2047637"/>
            <a:ext cx="6709648" cy="384929"/>
          </a:xfrm>
          <a:prstGeom prst="roundRect">
            <a:avLst>
              <a:gd name="adj" fmla="val 14001"/>
            </a:avLst>
          </a:prstGeom>
          <a:solidFill>
            <a:srgbClr val="D9EDF2"/>
          </a:solidFill>
          <a:ln/>
        </p:spPr>
      </p:sp>
      <p:sp>
        <p:nvSpPr>
          <p:cNvPr id="19" name="Shape 17"/>
          <p:cNvSpPr/>
          <p:nvPr/>
        </p:nvSpPr>
        <p:spPr>
          <a:xfrm>
            <a:off x="7472958" y="2047637"/>
            <a:ext cx="6722269" cy="384929"/>
          </a:xfrm>
          <a:prstGeom prst="roundRect">
            <a:avLst>
              <a:gd name="adj" fmla="val 5000"/>
            </a:avLst>
          </a:prstGeom>
          <a:solidFill>
            <a:srgbClr val="D9EDF2"/>
          </a:solidFill>
          <a:ln/>
        </p:spPr>
      </p:sp>
      <p:sp>
        <p:nvSpPr>
          <p:cNvPr id="20" name="Text 18"/>
          <p:cNvSpPr/>
          <p:nvPr/>
        </p:nvSpPr>
        <p:spPr>
          <a:xfrm>
            <a:off x="7601188" y="2143839"/>
            <a:ext cx="6465808" cy="192524"/>
          </a:xfrm>
          <a:prstGeom prst="rect">
            <a:avLst/>
          </a:prstGeom>
          <a:noFill/>
          <a:ln/>
        </p:spPr>
        <p:txBody>
          <a:bodyPr wrap="none" lIns="0" tIns="0" rIns="0" bIns="0" rtlCol="0" anchor="t"/>
          <a:lstStyle/>
          <a:p>
            <a:pPr algn="l" indent="0" marL="0">
              <a:lnSpc>
                <a:spcPts val="1500"/>
              </a:lnSpc>
              <a:buNone/>
            </a:pPr>
            <a:r>
              <a:rPr lang="en-US" sz="1000" dirty="0">
                <a:solidFill>
                  <a:srgbClr val="384653"/>
                </a:solidFill>
                <a:highlight>
                  <a:srgbClr val="D9EDF2"/>
                </a:highlight>
                <a:latin typeface="Consolas" pitchFamily="34" charset="0"/>
                <a:ea typeface="Consolas" pitchFamily="34" charset="-122"/>
                <a:cs typeface="Consolas" pitchFamily="34" charset="-120"/>
              </a:rPr>
              <a:t>kaggle datasets download -d your_dataset_name</a:t>
            </a:r>
            <a:endParaRPr lang="en-US" sz="1000" dirty="0"/>
          </a:p>
        </p:txBody>
      </p:sp>
      <p:sp>
        <p:nvSpPr>
          <p:cNvPr id="21" name="Text 19"/>
          <p:cNvSpPr/>
          <p:nvPr/>
        </p:nvSpPr>
        <p:spPr>
          <a:xfrm>
            <a:off x="7479268" y="2576870"/>
            <a:ext cx="6709648" cy="192524"/>
          </a:xfrm>
          <a:prstGeom prst="rect">
            <a:avLst/>
          </a:prstGeom>
          <a:noFill/>
          <a:ln/>
        </p:spPr>
        <p:txBody>
          <a:bodyPr wrap="none" lIns="0" tIns="0" rIns="0" bIns="0" rtlCol="0" anchor="t"/>
          <a:lstStyle/>
          <a:p>
            <a:pPr algn="l" indent="0" marL="0">
              <a:lnSpc>
                <a:spcPts val="1500"/>
              </a:lnSpc>
              <a:buNone/>
            </a:pPr>
            <a:endParaRPr lang="en-US" sz="1000" dirty="0"/>
          </a:p>
        </p:txBody>
      </p:sp>
      <p:sp>
        <p:nvSpPr>
          <p:cNvPr id="22" name="Text 20"/>
          <p:cNvSpPr/>
          <p:nvPr/>
        </p:nvSpPr>
        <p:spPr>
          <a:xfrm>
            <a:off x="7479268" y="2897624"/>
            <a:ext cx="1604010" cy="200382"/>
          </a:xfrm>
          <a:prstGeom prst="rect">
            <a:avLst/>
          </a:prstGeom>
          <a:noFill/>
          <a:ln/>
        </p:spPr>
        <p:txBody>
          <a:bodyPr wrap="none" lIns="0" tIns="0" rIns="0" bIns="0" rtlCol="0" anchor="t"/>
          <a:lstStyle/>
          <a:p>
            <a:pPr algn="l" indent="0" marL="0">
              <a:lnSpc>
                <a:spcPts val="1550"/>
              </a:lnSpc>
              <a:buNone/>
            </a:pPr>
            <a:r>
              <a:rPr lang="en-US" sz="1250" dirty="0">
                <a:solidFill>
                  <a:srgbClr val="2E3C4E"/>
                </a:solidFill>
                <a:latin typeface="Host Grotesk Medium" pitchFamily="34" charset="0"/>
                <a:ea typeface="Host Grotesk Medium" pitchFamily="34" charset="-122"/>
                <a:cs typeface="Host Grotesk Medium" pitchFamily="34" charset="-120"/>
              </a:rPr>
              <a:t>Run the Model</a:t>
            </a:r>
            <a:endParaRPr lang="en-US" sz="1250" dirty="0"/>
          </a:p>
        </p:txBody>
      </p:sp>
      <p:sp>
        <p:nvSpPr>
          <p:cNvPr id="23" name="Text 21"/>
          <p:cNvSpPr/>
          <p:nvPr/>
        </p:nvSpPr>
        <p:spPr>
          <a:xfrm>
            <a:off x="7479268" y="3226237"/>
            <a:ext cx="6709648" cy="192524"/>
          </a:xfrm>
          <a:prstGeom prst="rect">
            <a:avLst/>
          </a:prstGeom>
          <a:noFill/>
          <a:ln/>
        </p:spPr>
        <p:txBody>
          <a:bodyPr wrap="none" lIns="0" tIns="0" rIns="0" bIns="0" rtlCol="0" anchor="t"/>
          <a:lstStyle/>
          <a:p>
            <a:pPr algn="l" indent="0" marL="0">
              <a:lnSpc>
                <a:spcPts val="1500"/>
              </a:lnSpc>
              <a:buNone/>
            </a:pPr>
            <a:r>
              <a:rPr lang="en-US" sz="1000" dirty="0">
                <a:solidFill>
                  <a:srgbClr val="384653"/>
                </a:solidFill>
                <a:latin typeface="Roboto" pitchFamily="34" charset="0"/>
                <a:ea typeface="Roboto" pitchFamily="34" charset="-122"/>
                <a:cs typeface="Roboto" pitchFamily="34" charset="-120"/>
              </a:rPr>
              <a:t>Jupyter:</a:t>
            </a:r>
            <a:endParaRPr lang="en-US" sz="1000" dirty="0"/>
          </a:p>
        </p:txBody>
      </p:sp>
      <p:sp>
        <p:nvSpPr>
          <p:cNvPr id="24" name="Shape 22"/>
          <p:cNvSpPr/>
          <p:nvPr/>
        </p:nvSpPr>
        <p:spPr>
          <a:xfrm>
            <a:off x="7479268" y="3563064"/>
            <a:ext cx="6709648" cy="384929"/>
          </a:xfrm>
          <a:prstGeom prst="roundRect">
            <a:avLst>
              <a:gd name="adj" fmla="val 14001"/>
            </a:avLst>
          </a:prstGeom>
          <a:solidFill>
            <a:srgbClr val="D9EDF2"/>
          </a:solidFill>
          <a:ln/>
        </p:spPr>
      </p:sp>
      <p:sp>
        <p:nvSpPr>
          <p:cNvPr id="25" name="Shape 23"/>
          <p:cNvSpPr/>
          <p:nvPr/>
        </p:nvSpPr>
        <p:spPr>
          <a:xfrm>
            <a:off x="7472958" y="3563064"/>
            <a:ext cx="6722269" cy="384929"/>
          </a:xfrm>
          <a:prstGeom prst="roundRect">
            <a:avLst>
              <a:gd name="adj" fmla="val 5000"/>
            </a:avLst>
          </a:prstGeom>
          <a:solidFill>
            <a:srgbClr val="D9EDF2"/>
          </a:solidFill>
          <a:ln/>
        </p:spPr>
      </p:sp>
      <p:sp>
        <p:nvSpPr>
          <p:cNvPr id="26" name="Text 24"/>
          <p:cNvSpPr/>
          <p:nvPr/>
        </p:nvSpPr>
        <p:spPr>
          <a:xfrm>
            <a:off x="7601188" y="3659267"/>
            <a:ext cx="6465808" cy="192524"/>
          </a:xfrm>
          <a:prstGeom prst="rect">
            <a:avLst/>
          </a:prstGeom>
          <a:noFill/>
          <a:ln/>
        </p:spPr>
        <p:txBody>
          <a:bodyPr wrap="none" lIns="0" tIns="0" rIns="0" bIns="0" rtlCol="0" anchor="t"/>
          <a:lstStyle/>
          <a:p>
            <a:pPr algn="l" indent="0" marL="0">
              <a:lnSpc>
                <a:spcPts val="1500"/>
              </a:lnSpc>
              <a:buNone/>
            </a:pPr>
            <a:r>
              <a:rPr lang="en-US" sz="1000" dirty="0">
                <a:solidFill>
                  <a:srgbClr val="384653"/>
                </a:solidFill>
                <a:highlight>
                  <a:srgbClr val="D9EDF2"/>
                </a:highlight>
                <a:latin typeface="Consolas" pitchFamily="34" charset="0"/>
                <a:ea typeface="Consolas" pitchFamily="34" charset="-122"/>
                <a:cs typeface="Consolas" pitchFamily="34" charset="-120"/>
              </a:rPr>
              <a:t>jupyter notebook traffic_model.ipynb</a:t>
            </a:r>
            <a:endParaRPr lang="en-US" sz="1000" dirty="0"/>
          </a:p>
        </p:txBody>
      </p:sp>
      <p:sp>
        <p:nvSpPr>
          <p:cNvPr id="27" name="Text 25"/>
          <p:cNvSpPr/>
          <p:nvPr/>
        </p:nvSpPr>
        <p:spPr>
          <a:xfrm>
            <a:off x="7479268" y="4092297"/>
            <a:ext cx="6709648" cy="192524"/>
          </a:xfrm>
          <a:prstGeom prst="rect">
            <a:avLst/>
          </a:prstGeom>
          <a:noFill/>
          <a:ln/>
        </p:spPr>
        <p:txBody>
          <a:bodyPr wrap="none" lIns="0" tIns="0" rIns="0" bIns="0" rtlCol="0" anchor="t"/>
          <a:lstStyle/>
          <a:p>
            <a:pPr algn="l" indent="0" marL="0">
              <a:lnSpc>
                <a:spcPts val="1500"/>
              </a:lnSpc>
              <a:buNone/>
            </a:pPr>
            <a:endParaRPr lang="en-US" sz="1000" dirty="0"/>
          </a:p>
        </p:txBody>
      </p:sp>
      <p:sp>
        <p:nvSpPr>
          <p:cNvPr id="28" name="Text 26"/>
          <p:cNvSpPr/>
          <p:nvPr/>
        </p:nvSpPr>
        <p:spPr>
          <a:xfrm>
            <a:off x="7479268" y="4400193"/>
            <a:ext cx="6709648" cy="192524"/>
          </a:xfrm>
          <a:prstGeom prst="rect">
            <a:avLst/>
          </a:prstGeom>
          <a:noFill/>
          <a:ln/>
        </p:spPr>
        <p:txBody>
          <a:bodyPr wrap="none" lIns="0" tIns="0" rIns="0" bIns="0" rtlCol="0" anchor="t"/>
          <a:lstStyle/>
          <a:p>
            <a:pPr algn="l" indent="0" marL="0">
              <a:lnSpc>
                <a:spcPts val="1500"/>
              </a:lnSpc>
              <a:buNone/>
            </a:pPr>
            <a:r>
              <a:rPr lang="en-US" sz="1000" dirty="0">
                <a:solidFill>
                  <a:srgbClr val="384653"/>
                </a:solidFill>
                <a:latin typeface="Roboto" pitchFamily="34" charset="0"/>
                <a:ea typeface="Roboto" pitchFamily="34" charset="-122"/>
                <a:cs typeface="Roboto" pitchFamily="34" charset="-120"/>
              </a:rPr>
              <a:t>Python Script:</a:t>
            </a:r>
            <a:endParaRPr lang="en-US" sz="1000" dirty="0"/>
          </a:p>
        </p:txBody>
      </p:sp>
      <p:sp>
        <p:nvSpPr>
          <p:cNvPr id="29" name="Shape 27"/>
          <p:cNvSpPr/>
          <p:nvPr/>
        </p:nvSpPr>
        <p:spPr>
          <a:xfrm>
            <a:off x="7479268" y="4737021"/>
            <a:ext cx="6709648" cy="384929"/>
          </a:xfrm>
          <a:prstGeom prst="roundRect">
            <a:avLst>
              <a:gd name="adj" fmla="val 14001"/>
            </a:avLst>
          </a:prstGeom>
          <a:solidFill>
            <a:srgbClr val="D9EDF2"/>
          </a:solidFill>
          <a:ln/>
        </p:spPr>
      </p:sp>
      <p:sp>
        <p:nvSpPr>
          <p:cNvPr id="30" name="Shape 28"/>
          <p:cNvSpPr/>
          <p:nvPr/>
        </p:nvSpPr>
        <p:spPr>
          <a:xfrm>
            <a:off x="7472958" y="4737021"/>
            <a:ext cx="6722269" cy="384929"/>
          </a:xfrm>
          <a:prstGeom prst="roundRect">
            <a:avLst>
              <a:gd name="adj" fmla="val 5000"/>
            </a:avLst>
          </a:prstGeom>
          <a:solidFill>
            <a:srgbClr val="D9EDF2"/>
          </a:solidFill>
          <a:ln/>
        </p:spPr>
      </p:sp>
      <p:sp>
        <p:nvSpPr>
          <p:cNvPr id="31" name="Text 29"/>
          <p:cNvSpPr/>
          <p:nvPr/>
        </p:nvSpPr>
        <p:spPr>
          <a:xfrm>
            <a:off x="7601188" y="4833223"/>
            <a:ext cx="6465808" cy="192524"/>
          </a:xfrm>
          <a:prstGeom prst="rect">
            <a:avLst/>
          </a:prstGeom>
          <a:noFill/>
          <a:ln/>
        </p:spPr>
        <p:txBody>
          <a:bodyPr wrap="none" lIns="0" tIns="0" rIns="0" bIns="0" rtlCol="0" anchor="t"/>
          <a:lstStyle/>
          <a:p>
            <a:pPr algn="l" indent="0" marL="0">
              <a:lnSpc>
                <a:spcPts val="1500"/>
              </a:lnSpc>
              <a:buNone/>
            </a:pPr>
            <a:r>
              <a:rPr lang="en-US" sz="1000" dirty="0">
                <a:solidFill>
                  <a:srgbClr val="384653"/>
                </a:solidFill>
                <a:highlight>
                  <a:srgbClr val="D9EDF2"/>
                </a:highlight>
                <a:latin typeface="Consolas" pitchFamily="34" charset="0"/>
                <a:ea typeface="Consolas" pitchFamily="34" charset="-122"/>
                <a:cs typeface="Consolas" pitchFamily="34" charset="-120"/>
              </a:rPr>
              <a:t>python traffic_app.py</a:t>
            </a:r>
            <a:endParaRPr lang="en-US" sz="1000" dirty="0"/>
          </a:p>
        </p:txBody>
      </p:sp>
      <p:sp>
        <p:nvSpPr>
          <p:cNvPr id="32" name="Text 30"/>
          <p:cNvSpPr/>
          <p:nvPr/>
        </p:nvSpPr>
        <p:spPr>
          <a:xfrm>
            <a:off x="7479268" y="5266253"/>
            <a:ext cx="6709648" cy="192524"/>
          </a:xfrm>
          <a:prstGeom prst="rect">
            <a:avLst/>
          </a:prstGeom>
          <a:noFill/>
          <a:ln/>
        </p:spPr>
        <p:txBody>
          <a:bodyPr wrap="none" lIns="0" tIns="0" rIns="0" bIns="0" rtlCol="0" anchor="t"/>
          <a:lstStyle/>
          <a:p>
            <a:pPr algn="l" indent="0" marL="0">
              <a:lnSpc>
                <a:spcPts val="1500"/>
              </a:lnSpc>
              <a:buNone/>
            </a:pPr>
            <a:endParaRPr lang="en-US" sz="1000" dirty="0"/>
          </a:p>
        </p:txBody>
      </p:sp>
      <p:sp>
        <p:nvSpPr>
          <p:cNvPr id="33" name="Text 31"/>
          <p:cNvSpPr/>
          <p:nvPr/>
        </p:nvSpPr>
        <p:spPr>
          <a:xfrm>
            <a:off x="7479268" y="5587008"/>
            <a:ext cx="1604010" cy="200382"/>
          </a:xfrm>
          <a:prstGeom prst="rect">
            <a:avLst/>
          </a:prstGeom>
          <a:noFill/>
          <a:ln/>
        </p:spPr>
        <p:txBody>
          <a:bodyPr wrap="none" lIns="0" tIns="0" rIns="0" bIns="0" rtlCol="0" anchor="t"/>
          <a:lstStyle/>
          <a:p>
            <a:pPr algn="l" indent="0" marL="0">
              <a:lnSpc>
                <a:spcPts val="1550"/>
              </a:lnSpc>
              <a:buNone/>
            </a:pPr>
            <a:r>
              <a:rPr lang="en-US" sz="1250" dirty="0">
                <a:solidFill>
                  <a:srgbClr val="2E3C4E"/>
                </a:solidFill>
                <a:latin typeface="Host Grotesk Medium" pitchFamily="34" charset="0"/>
                <a:ea typeface="Host Grotesk Medium" pitchFamily="34" charset="-122"/>
                <a:cs typeface="Host Grotesk Medium" pitchFamily="34" charset="-120"/>
              </a:rPr>
              <a:t>Check Output</a:t>
            </a:r>
            <a:endParaRPr lang="en-US" sz="1250" dirty="0"/>
          </a:p>
        </p:txBody>
      </p:sp>
      <p:sp>
        <p:nvSpPr>
          <p:cNvPr id="34" name="Text 32"/>
          <p:cNvSpPr/>
          <p:nvPr/>
        </p:nvSpPr>
        <p:spPr>
          <a:xfrm>
            <a:off x="7479268" y="5915620"/>
            <a:ext cx="6709648" cy="192524"/>
          </a:xfrm>
          <a:prstGeom prst="rect">
            <a:avLst/>
          </a:prstGeom>
          <a:noFill/>
          <a:ln/>
        </p:spPr>
        <p:txBody>
          <a:bodyPr wrap="none" lIns="0" tIns="0" rIns="0" bIns="0" rtlCol="0" anchor="t"/>
          <a:lstStyle/>
          <a:p>
            <a:pPr algn="l" indent="0" marL="0">
              <a:lnSpc>
                <a:spcPts val="1500"/>
              </a:lnSpc>
              <a:buNone/>
            </a:pPr>
            <a:r>
              <a:rPr lang="en-US" sz="1000" dirty="0">
                <a:solidFill>
                  <a:srgbClr val="384653"/>
                </a:solidFill>
                <a:latin typeface="Roboto" pitchFamily="34" charset="0"/>
                <a:ea typeface="Roboto" pitchFamily="34" charset="-122"/>
                <a:cs typeface="Roboto" pitchFamily="34" charset="-120"/>
              </a:rPr>
              <a:t>Verify predictions, graphs, and accuracy/R² score.</a:t>
            </a:r>
            <a:endParaRPr lang="en-US" sz="1000" dirty="0"/>
          </a:p>
        </p:txBody>
      </p:sp>
      <p:sp>
        <p:nvSpPr>
          <p:cNvPr id="35" name="Text 33"/>
          <p:cNvSpPr/>
          <p:nvPr/>
        </p:nvSpPr>
        <p:spPr>
          <a:xfrm>
            <a:off x="7479268" y="6236375"/>
            <a:ext cx="1671042" cy="200382"/>
          </a:xfrm>
          <a:prstGeom prst="rect">
            <a:avLst/>
          </a:prstGeom>
          <a:noFill/>
          <a:ln/>
        </p:spPr>
        <p:txBody>
          <a:bodyPr wrap="none" lIns="0" tIns="0" rIns="0" bIns="0" rtlCol="0" anchor="t"/>
          <a:lstStyle/>
          <a:p>
            <a:pPr algn="l" indent="0" marL="0">
              <a:lnSpc>
                <a:spcPts val="1550"/>
              </a:lnSpc>
              <a:buNone/>
            </a:pPr>
            <a:r>
              <a:rPr lang="en-US" sz="1250" dirty="0">
                <a:solidFill>
                  <a:srgbClr val="2E3C4E"/>
                </a:solidFill>
                <a:latin typeface="Host Grotesk Medium" pitchFamily="34" charset="0"/>
                <a:ea typeface="Host Grotesk Medium" pitchFamily="34" charset="-122"/>
                <a:cs typeface="Host Grotesk Medium" pitchFamily="34" charset="-120"/>
              </a:rPr>
              <a:t>Optional: GitHub Setup</a:t>
            </a:r>
            <a:endParaRPr lang="en-US" sz="1250" dirty="0"/>
          </a:p>
        </p:txBody>
      </p:sp>
      <p:sp>
        <p:nvSpPr>
          <p:cNvPr id="36" name="Shape 34"/>
          <p:cNvSpPr/>
          <p:nvPr/>
        </p:nvSpPr>
        <p:spPr>
          <a:xfrm>
            <a:off x="7479268" y="6581061"/>
            <a:ext cx="6709648" cy="1155025"/>
          </a:xfrm>
          <a:prstGeom prst="roundRect">
            <a:avLst>
              <a:gd name="adj" fmla="val 4666"/>
            </a:avLst>
          </a:prstGeom>
          <a:solidFill>
            <a:srgbClr val="D9EDF2"/>
          </a:solidFill>
          <a:ln/>
        </p:spPr>
      </p:sp>
      <p:sp>
        <p:nvSpPr>
          <p:cNvPr id="37" name="Shape 35"/>
          <p:cNvSpPr/>
          <p:nvPr/>
        </p:nvSpPr>
        <p:spPr>
          <a:xfrm>
            <a:off x="7472958" y="6581061"/>
            <a:ext cx="6722269" cy="1155025"/>
          </a:xfrm>
          <a:prstGeom prst="roundRect">
            <a:avLst>
              <a:gd name="adj" fmla="val 1666"/>
            </a:avLst>
          </a:prstGeom>
          <a:solidFill>
            <a:srgbClr val="D9EDF2"/>
          </a:solidFill>
          <a:ln/>
        </p:spPr>
      </p:sp>
      <p:sp>
        <p:nvSpPr>
          <p:cNvPr id="38" name="Text 36"/>
          <p:cNvSpPr/>
          <p:nvPr/>
        </p:nvSpPr>
        <p:spPr>
          <a:xfrm>
            <a:off x="7601188" y="6677263"/>
            <a:ext cx="6465808" cy="962620"/>
          </a:xfrm>
          <a:prstGeom prst="rect">
            <a:avLst/>
          </a:prstGeom>
          <a:noFill/>
          <a:ln/>
        </p:spPr>
        <p:txBody>
          <a:bodyPr wrap="square" lIns="0" tIns="0" rIns="0" bIns="0" rtlCol="0" anchor="t"/>
          <a:lstStyle/>
          <a:p>
            <a:pPr algn="l" indent="0" marL="0">
              <a:lnSpc>
                <a:spcPts val="1500"/>
              </a:lnSpc>
              <a:buNone/>
            </a:pPr>
            <a:r>
              <a:rPr lang="en-US" sz="1000" dirty="0">
                <a:solidFill>
                  <a:srgbClr val="384653"/>
                </a:solidFill>
                <a:highlight>
                  <a:srgbClr val="D9EDF2"/>
                </a:highlight>
                <a:latin typeface="Consolas" pitchFamily="34" charset="0"/>
                <a:ea typeface="Consolas" pitchFamily="34" charset="-122"/>
                <a:cs typeface="Consolas" pitchFamily="34" charset="-120"/>
              </a:rPr>
              <a:t>git initgit add .git commit -m "Initial commit"git remote add origin [Your GitHub Repo URL]git push -u origin main</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36200"/>
          </a:xfrm>
          <a:prstGeom prst="rect">
            <a:avLst/>
          </a:prstGeom>
        </p:spPr>
      </p:pic>
      <p:sp>
        <p:nvSpPr>
          <p:cNvPr id="3" name="Text 0"/>
          <p:cNvSpPr/>
          <p:nvPr/>
        </p:nvSpPr>
        <p:spPr>
          <a:xfrm>
            <a:off x="782955" y="3411617"/>
            <a:ext cx="11713012" cy="699135"/>
          </a:xfrm>
          <a:prstGeom prst="rect">
            <a:avLst/>
          </a:prstGeom>
          <a:noFill/>
          <a:ln/>
        </p:spPr>
        <p:txBody>
          <a:bodyPr wrap="none" lIns="0" tIns="0" rIns="0" bIns="0" rtlCol="0" anchor="t"/>
          <a:lstStyle/>
          <a:p>
            <a:pPr algn="l" indent="0" marL="0">
              <a:lnSpc>
                <a:spcPts val="5500"/>
              </a:lnSpc>
              <a:buNone/>
            </a:pPr>
            <a:r>
              <a:rPr lang="en-US" sz="4400" dirty="0">
                <a:solidFill>
                  <a:srgbClr val="2E3C4E"/>
                </a:solidFill>
                <a:latin typeface="Host Grotesk Medium" pitchFamily="34" charset="0"/>
                <a:ea typeface="Host Grotesk Medium" pitchFamily="34" charset="-122"/>
                <a:cs typeface="Host Grotesk Medium" pitchFamily="34" charset="-120"/>
              </a:rPr>
              <a:t>Ideation Phase: Addressing Traffic Congestion</a:t>
            </a:r>
            <a:endParaRPr lang="en-US" sz="4400" dirty="0"/>
          </a:p>
        </p:txBody>
      </p:sp>
      <p:pic>
        <p:nvPicPr>
          <p:cNvPr id="4" name="Image 1" descr="preencoded.png">    </p:cNvPr>
          <p:cNvPicPr>
            <a:picLocks noChangeAspect="1"/>
          </p:cNvPicPr>
          <p:nvPr/>
        </p:nvPicPr>
        <p:blipFill>
          <a:blip r:embed="rId2"/>
          <a:stretch>
            <a:fillRect/>
          </a:stretch>
        </p:blipFill>
        <p:spPr>
          <a:xfrm>
            <a:off x="782955" y="4446270"/>
            <a:ext cx="4354830" cy="894874"/>
          </a:xfrm>
          <a:prstGeom prst="rect">
            <a:avLst/>
          </a:prstGeom>
        </p:spPr>
      </p:pic>
      <p:sp>
        <p:nvSpPr>
          <p:cNvPr id="5" name="Text 1"/>
          <p:cNvSpPr/>
          <p:nvPr/>
        </p:nvSpPr>
        <p:spPr>
          <a:xfrm>
            <a:off x="1006673" y="5564862"/>
            <a:ext cx="2796421" cy="349568"/>
          </a:xfrm>
          <a:prstGeom prst="rect">
            <a:avLst/>
          </a:prstGeom>
          <a:noFill/>
          <a:ln/>
        </p:spPr>
        <p:txBody>
          <a:bodyPr wrap="non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The Problem</a:t>
            </a:r>
            <a:endParaRPr lang="en-US" sz="2200" dirty="0"/>
          </a:p>
        </p:txBody>
      </p:sp>
      <p:sp>
        <p:nvSpPr>
          <p:cNvPr id="6" name="Text 2"/>
          <p:cNvSpPr/>
          <p:nvPr/>
        </p:nvSpPr>
        <p:spPr>
          <a:xfrm>
            <a:off x="1006673" y="6048613"/>
            <a:ext cx="3907393" cy="1342073"/>
          </a:xfrm>
          <a:prstGeom prst="rect">
            <a:avLst/>
          </a:prstGeom>
          <a:noFill/>
          <a:ln/>
        </p:spPr>
        <p:txBody>
          <a:bodyPr wrap="square" lIns="0" tIns="0" rIns="0" bIns="0" rtlCol="0" anchor="t"/>
          <a:lstStyle/>
          <a:p>
            <a:pPr algn="l" indent="0" marL="0">
              <a:lnSpc>
                <a:spcPts val="2600"/>
              </a:lnSpc>
              <a:buNone/>
            </a:pPr>
            <a:r>
              <a:rPr lang="en-US" sz="1750" dirty="0">
                <a:solidFill>
                  <a:srgbClr val="384653"/>
                </a:solidFill>
                <a:latin typeface="Roboto" pitchFamily="34" charset="0"/>
                <a:ea typeface="Roboto" pitchFamily="34" charset="-122"/>
                <a:cs typeface="Roboto" pitchFamily="34" charset="-120"/>
              </a:rPr>
              <a:t>Traditional methods fail to capture the dynamic nature of traffic flow, leading to inaccurate predictions and inefficient traffic management.</a:t>
            </a:r>
            <a:endParaRPr lang="en-US" sz="1750" dirty="0"/>
          </a:p>
        </p:txBody>
      </p:sp>
      <p:pic>
        <p:nvPicPr>
          <p:cNvPr id="7" name="Image 2" descr="preencoded.png">    </p:cNvPr>
          <p:cNvPicPr>
            <a:picLocks noChangeAspect="1"/>
          </p:cNvPicPr>
          <p:nvPr/>
        </p:nvPicPr>
        <p:blipFill>
          <a:blip r:embed="rId3"/>
          <a:stretch>
            <a:fillRect/>
          </a:stretch>
        </p:blipFill>
        <p:spPr>
          <a:xfrm>
            <a:off x="5137785" y="4446270"/>
            <a:ext cx="4354830" cy="894874"/>
          </a:xfrm>
          <a:prstGeom prst="rect">
            <a:avLst/>
          </a:prstGeom>
        </p:spPr>
      </p:pic>
      <p:sp>
        <p:nvSpPr>
          <p:cNvPr id="8" name="Text 3"/>
          <p:cNvSpPr/>
          <p:nvPr/>
        </p:nvSpPr>
        <p:spPr>
          <a:xfrm>
            <a:off x="5361503" y="5564862"/>
            <a:ext cx="2796421" cy="349568"/>
          </a:xfrm>
          <a:prstGeom prst="rect">
            <a:avLst/>
          </a:prstGeom>
          <a:noFill/>
          <a:ln/>
        </p:spPr>
        <p:txBody>
          <a:bodyPr wrap="non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The Solution</a:t>
            </a:r>
            <a:endParaRPr lang="en-US" sz="2200" dirty="0"/>
          </a:p>
        </p:txBody>
      </p:sp>
      <p:sp>
        <p:nvSpPr>
          <p:cNvPr id="9" name="Text 4"/>
          <p:cNvSpPr/>
          <p:nvPr/>
        </p:nvSpPr>
        <p:spPr>
          <a:xfrm>
            <a:off x="5361503" y="6048613"/>
            <a:ext cx="3907393" cy="1342073"/>
          </a:xfrm>
          <a:prstGeom prst="rect">
            <a:avLst/>
          </a:prstGeom>
          <a:noFill/>
          <a:ln/>
        </p:spPr>
        <p:txBody>
          <a:bodyPr wrap="square" lIns="0" tIns="0" rIns="0" bIns="0" rtlCol="0" anchor="t"/>
          <a:lstStyle/>
          <a:p>
            <a:pPr algn="l" indent="0" marL="0">
              <a:lnSpc>
                <a:spcPts val="2600"/>
              </a:lnSpc>
              <a:buNone/>
            </a:pPr>
            <a:r>
              <a:rPr lang="en-US" sz="1750" dirty="0">
                <a:solidFill>
                  <a:srgbClr val="384653"/>
                </a:solidFill>
                <a:latin typeface="Roboto" pitchFamily="34" charset="0"/>
                <a:ea typeface="Roboto" pitchFamily="34" charset="-122"/>
                <a:cs typeface="Roboto" pitchFamily="34" charset="-120"/>
              </a:rPr>
              <a:t>TrafficTelligence uses ML to provide accurate, real-time traffic volume estimations, optimizing traffic flow and mitigating congestion.</a:t>
            </a:r>
            <a:endParaRPr lang="en-US" sz="1750" dirty="0"/>
          </a:p>
        </p:txBody>
      </p:sp>
      <p:pic>
        <p:nvPicPr>
          <p:cNvPr id="10" name="Image 3" descr="preencoded.png">    </p:cNvPr>
          <p:cNvPicPr>
            <a:picLocks noChangeAspect="1"/>
          </p:cNvPicPr>
          <p:nvPr/>
        </p:nvPicPr>
        <p:blipFill>
          <a:blip r:embed="rId4"/>
          <a:stretch>
            <a:fillRect/>
          </a:stretch>
        </p:blipFill>
        <p:spPr>
          <a:xfrm>
            <a:off x="9492615" y="4446270"/>
            <a:ext cx="4354830" cy="894874"/>
          </a:xfrm>
          <a:prstGeom prst="rect">
            <a:avLst/>
          </a:prstGeom>
        </p:spPr>
      </p:pic>
      <p:sp>
        <p:nvSpPr>
          <p:cNvPr id="11" name="Text 5"/>
          <p:cNvSpPr/>
          <p:nvPr/>
        </p:nvSpPr>
        <p:spPr>
          <a:xfrm>
            <a:off x="9716333" y="5564862"/>
            <a:ext cx="2796421" cy="349568"/>
          </a:xfrm>
          <a:prstGeom prst="rect">
            <a:avLst/>
          </a:prstGeom>
          <a:noFill/>
          <a:ln/>
        </p:spPr>
        <p:txBody>
          <a:bodyPr wrap="non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Core Idea</a:t>
            </a:r>
            <a:endParaRPr lang="en-US" sz="2200" dirty="0"/>
          </a:p>
        </p:txBody>
      </p:sp>
      <p:sp>
        <p:nvSpPr>
          <p:cNvPr id="12" name="Text 6"/>
          <p:cNvSpPr/>
          <p:nvPr/>
        </p:nvSpPr>
        <p:spPr>
          <a:xfrm>
            <a:off x="9716333" y="6048613"/>
            <a:ext cx="3907393" cy="1342073"/>
          </a:xfrm>
          <a:prstGeom prst="rect">
            <a:avLst/>
          </a:prstGeom>
          <a:noFill/>
          <a:ln/>
        </p:spPr>
        <p:txBody>
          <a:bodyPr wrap="square" lIns="0" tIns="0" rIns="0" bIns="0" rtlCol="0" anchor="t"/>
          <a:lstStyle/>
          <a:p>
            <a:pPr algn="l" indent="0" marL="0">
              <a:lnSpc>
                <a:spcPts val="2600"/>
              </a:lnSpc>
              <a:buNone/>
            </a:pPr>
            <a:r>
              <a:rPr lang="en-US" sz="1750" dirty="0">
                <a:solidFill>
                  <a:srgbClr val="384653"/>
                </a:solidFill>
                <a:latin typeface="Roboto" pitchFamily="34" charset="0"/>
                <a:ea typeface="Roboto" pitchFamily="34" charset="-122"/>
                <a:cs typeface="Roboto" pitchFamily="34" charset="-120"/>
              </a:rPr>
              <a:t>Analyze diverse data (historical, real-time sensor, weather) to predict traffic volume and identify congestion points proactively.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31031" y="563523"/>
            <a:ext cx="7881937" cy="1126808"/>
          </a:xfrm>
          <a:prstGeom prst="rect">
            <a:avLst/>
          </a:prstGeom>
          <a:noFill/>
          <a:ln/>
        </p:spPr>
        <p:txBody>
          <a:bodyPr wrap="square" lIns="0" tIns="0" rIns="0" bIns="0" rtlCol="0" anchor="t"/>
          <a:lstStyle/>
          <a:p>
            <a:pPr algn="l" indent="0" marL="0">
              <a:lnSpc>
                <a:spcPts val="4400"/>
              </a:lnSpc>
              <a:buNone/>
            </a:pPr>
            <a:r>
              <a:rPr lang="en-US" sz="3500" dirty="0">
                <a:solidFill>
                  <a:srgbClr val="2E3C4E"/>
                </a:solidFill>
                <a:latin typeface="Host Grotesk Medium" pitchFamily="34" charset="0"/>
                <a:ea typeface="Host Grotesk Medium" pitchFamily="34" charset="-122"/>
                <a:cs typeface="Host Grotesk Medium" pitchFamily="34" charset="-120"/>
              </a:rPr>
              <a:t>Requirement Analysis: Data-Driven Foundations</a:t>
            </a:r>
            <a:endParaRPr lang="en-US" sz="3500" dirty="0"/>
          </a:p>
        </p:txBody>
      </p:sp>
      <p:sp>
        <p:nvSpPr>
          <p:cNvPr id="4" name="Text 1"/>
          <p:cNvSpPr/>
          <p:nvPr/>
        </p:nvSpPr>
        <p:spPr>
          <a:xfrm>
            <a:off x="631031" y="1960721"/>
            <a:ext cx="7881937" cy="1081564"/>
          </a:xfrm>
          <a:prstGeom prst="rect">
            <a:avLst/>
          </a:prstGeom>
          <a:noFill/>
          <a:ln/>
        </p:spPr>
        <p:txBody>
          <a:bodyPr wrap="square" lIns="0" tIns="0" rIns="0" bIns="0" rtlCol="0" anchor="t"/>
          <a:lstStyle/>
          <a:p>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TrafficTelligence, an advanced traffic volume estimation system leveraging machine learning, requires robust requirement analysis for effective implementation. This focuses on defining functional/non-functional requirements, identifying data sources and their quality, and selecting appropriate machine learning models.</a:t>
            </a:r>
            <a:endParaRPr lang="en-US" sz="1400" dirty="0"/>
          </a:p>
        </p:txBody>
      </p:sp>
      <p:pic>
        <p:nvPicPr>
          <p:cNvPr id="5" name="Image 1" descr="preencoded.png">    </p:cNvPr>
          <p:cNvPicPr>
            <a:picLocks noChangeAspect="1"/>
          </p:cNvPicPr>
          <p:nvPr/>
        </p:nvPicPr>
        <p:blipFill>
          <a:blip r:embed="rId2"/>
          <a:stretch>
            <a:fillRect/>
          </a:stretch>
        </p:blipFill>
        <p:spPr>
          <a:xfrm>
            <a:off x="631031" y="3245048"/>
            <a:ext cx="450652" cy="450652"/>
          </a:xfrm>
          <a:prstGeom prst="rect">
            <a:avLst/>
          </a:prstGeom>
        </p:spPr>
      </p:pic>
      <p:sp>
        <p:nvSpPr>
          <p:cNvPr id="6" name="Text 2"/>
          <p:cNvSpPr/>
          <p:nvPr/>
        </p:nvSpPr>
        <p:spPr>
          <a:xfrm>
            <a:off x="1306949" y="3352086"/>
            <a:ext cx="2253734" cy="281702"/>
          </a:xfrm>
          <a:prstGeom prst="rect">
            <a:avLst/>
          </a:prstGeom>
          <a:noFill/>
          <a:ln/>
        </p:spPr>
        <p:txBody>
          <a:bodyPr wrap="none" lIns="0" tIns="0" rIns="0" bIns="0" rtlCol="0" anchor="t"/>
          <a:lstStyle/>
          <a:p>
            <a:pPr algn="l" indent="0" marL="0">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Historical Traffic Data</a:t>
            </a:r>
            <a:endParaRPr lang="en-US" sz="1750" dirty="0"/>
          </a:p>
        </p:txBody>
      </p:sp>
      <p:sp>
        <p:nvSpPr>
          <p:cNvPr id="7" name="Text 3"/>
          <p:cNvSpPr/>
          <p:nvPr/>
        </p:nvSpPr>
        <p:spPr>
          <a:xfrm>
            <a:off x="1306949" y="3741896"/>
            <a:ext cx="7206020" cy="270391"/>
          </a:xfrm>
          <a:prstGeom prst="rect">
            <a:avLst/>
          </a:prstGeom>
          <a:noFill/>
          <a:ln/>
        </p:spPr>
        <p:txBody>
          <a:bodyPr wrap="none" lIns="0" tIns="0" rIns="0" bIns="0" rtlCol="0" anchor="t"/>
          <a:lstStyle/>
          <a:p>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Archived volume, speed, and occupancy from loop detectors, video cameras, radar.</a:t>
            </a:r>
            <a:endParaRPr lang="en-US" sz="1400" dirty="0"/>
          </a:p>
        </p:txBody>
      </p:sp>
      <p:pic>
        <p:nvPicPr>
          <p:cNvPr id="8" name="Image 2" descr="preencoded.png">    </p:cNvPr>
          <p:cNvPicPr>
            <a:picLocks noChangeAspect="1"/>
          </p:cNvPicPr>
          <p:nvPr/>
        </p:nvPicPr>
        <p:blipFill>
          <a:blip r:embed="rId3"/>
          <a:stretch>
            <a:fillRect/>
          </a:stretch>
        </p:blipFill>
        <p:spPr>
          <a:xfrm>
            <a:off x="631031" y="4462939"/>
            <a:ext cx="450652" cy="450652"/>
          </a:xfrm>
          <a:prstGeom prst="rect">
            <a:avLst/>
          </a:prstGeom>
        </p:spPr>
      </p:pic>
      <p:sp>
        <p:nvSpPr>
          <p:cNvPr id="9" name="Text 4"/>
          <p:cNvSpPr/>
          <p:nvPr/>
        </p:nvSpPr>
        <p:spPr>
          <a:xfrm>
            <a:off x="1306949" y="4569976"/>
            <a:ext cx="2253734" cy="281702"/>
          </a:xfrm>
          <a:prstGeom prst="rect">
            <a:avLst/>
          </a:prstGeom>
          <a:noFill/>
          <a:ln/>
        </p:spPr>
        <p:txBody>
          <a:bodyPr wrap="none" lIns="0" tIns="0" rIns="0" bIns="0" rtlCol="0" anchor="t"/>
          <a:lstStyle/>
          <a:p>
            <a:pPr algn="l" indent="0" marL="0">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Real-time Traffic Data</a:t>
            </a:r>
            <a:endParaRPr lang="en-US" sz="1750" dirty="0"/>
          </a:p>
        </p:txBody>
      </p:sp>
      <p:sp>
        <p:nvSpPr>
          <p:cNvPr id="10" name="Text 5"/>
          <p:cNvSpPr/>
          <p:nvPr/>
        </p:nvSpPr>
        <p:spPr>
          <a:xfrm>
            <a:off x="1306949" y="4959787"/>
            <a:ext cx="7206020" cy="270391"/>
          </a:xfrm>
          <a:prstGeom prst="rect">
            <a:avLst/>
          </a:prstGeom>
          <a:noFill/>
          <a:ln/>
        </p:spPr>
        <p:txBody>
          <a:bodyPr wrap="none" lIns="0" tIns="0" rIns="0" bIns="0" rtlCol="0" anchor="t"/>
          <a:lstStyle/>
          <a:p>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Live feeds from sensors, probe vehicles, and crowd-sourced navigation apps.</a:t>
            </a:r>
            <a:endParaRPr lang="en-US" sz="1400" dirty="0"/>
          </a:p>
        </p:txBody>
      </p:sp>
      <p:pic>
        <p:nvPicPr>
          <p:cNvPr id="11" name="Image 3" descr="preencoded.png">    </p:cNvPr>
          <p:cNvPicPr>
            <a:picLocks noChangeAspect="1"/>
          </p:cNvPicPr>
          <p:nvPr/>
        </p:nvPicPr>
        <p:blipFill>
          <a:blip r:embed="rId4"/>
          <a:stretch>
            <a:fillRect/>
          </a:stretch>
        </p:blipFill>
        <p:spPr>
          <a:xfrm>
            <a:off x="631031" y="5680829"/>
            <a:ext cx="450652" cy="450652"/>
          </a:xfrm>
          <a:prstGeom prst="rect">
            <a:avLst/>
          </a:prstGeom>
        </p:spPr>
      </p:pic>
      <p:sp>
        <p:nvSpPr>
          <p:cNvPr id="12" name="Text 6"/>
          <p:cNvSpPr/>
          <p:nvPr/>
        </p:nvSpPr>
        <p:spPr>
          <a:xfrm>
            <a:off x="1306949" y="5787866"/>
            <a:ext cx="2253734" cy="281702"/>
          </a:xfrm>
          <a:prstGeom prst="rect">
            <a:avLst/>
          </a:prstGeom>
          <a:noFill/>
          <a:ln/>
        </p:spPr>
        <p:txBody>
          <a:bodyPr wrap="none" lIns="0" tIns="0" rIns="0" bIns="0" rtlCol="0" anchor="t"/>
          <a:lstStyle/>
          <a:p>
            <a:pPr algn="l" indent="0" marL="0">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Weather Data</a:t>
            </a:r>
            <a:endParaRPr lang="en-US" sz="1750" dirty="0"/>
          </a:p>
        </p:txBody>
      </p:sp>
      <p:sp>
        <p:nvSpPr>
          <p:cNvPr id="13" name="Text 7"/>
          <p:cNvSpPr/>
          <p:nvPr/>
        </p:nvSpPr>
        <p:spPr>
          <a:xfrm>
            <a:off x="1306949" y="6177677"/>
            <a:ext cx="7206020" cy="270391"/>
          </a:xfrm>
          <a:prstGeom prst="rect">
            <a:avLst/>
          </a:prstGeom>
          <a:noFill/>
          <a:ln/>
        </p:spPr>
        <p:txBody>
          <a:bodyPr wrap="none" lIns="0" tIns="0" rIns="0" bIns="0" rtlCol="0" anchor="t"/>
          <a:lstStyle/>
          <a:p>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Information on temperature, precipitation, and visibility affecting traffic flow.</a:t>
            </a:r>
            <a:endParaRPr lang="en-US" sz="1400" dirty="0"/>
          </a:p>
        </p:txBody>
      </p:sp>
      <p:pic>
        <p:nvPicPr>
          <p:cNvPr id="14" name="Image 4" descr="preencoded.png">    </p:cNvPr>
          <p:cNvPicPr>
            <a:picLocks noChangeAspect="1"/>
          </p:cNvPicPr>
          <p:nvPr/>
        </p:nvPicPr>
        <p:blipFill>
          <a:blip r:embed="rId5"/>
          <a:stretch>
            <a:fillRect/>
          </a:stretch>
        </p:blipFill>
        <p:spPr>
          <a:xfrm>
            <a:off x="631031" y="6898719"/>
            <a:ext cx="450652" cy="450652"/>
          </a:xfrm>
          <a:prstGeom prst="rect">
            <a:avLst/>
          </a:prstGeom>
        </p:spPr>
      </p:pic>
      <p:sp>
        <p:nvSpPr>
          <p:cNvPr id="15" name="Text 8"/>
          <p:cNvSpPr/>
          <p:nvPr/>
        </p:nvSpPr>
        <p:spPr>
          <a:xfrm>
            <a:off x="1306949" y="7005757"/>
            <a:ext cx="2253734" cy="281702"/>
          </a:xfrm>
          <a:prstGeom prst="rect">
            <a:avLst/>
          </a:prstGeom>
          <a:noFill/>
          <a:ln/>
        </p:spPr>
        <p:txBody>
          <a:bodyPr wrap="none" lIns="0" tIns="0" rIns="0" bIns="0" rtlCol="0" anchor="t"/>
          <a:lstStyle/>
          <a:p>
            <a:pPr algn="l" indent="0" marL="0">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Event Data</a:t>
            </a:r>
            <a:endParaRPr lang="en-US" sz="1750" dirty="0"/>
          </a:p>
        </p:txBody>
      </p:sp>
      <p:sp>
        <p:nvSpPr>
          <p:cNvPr id="16" name="Text 9"/>
          <p:cNvSpPr/>
          <p:nvPr/>
        </p:nvSpPr>
        <p:spPr>
          <a:xfrm>
            <a:off x="1306949" y="7395567"/>
            <a:ext cx="7206020" cy="270391"/>
          </a:xfrm>
          <a:prstGeom prst="rect">
            <a:avLst/>
          </a:prstGeom>
          <a:noFill/>
          <a:ln/>
        </p:spPr>
        <p:txBody>
          <a:bodyPr wrap="none" lIns="0" tIns="0" rIns="0" bIns="0" rtlCol="0" anchor="t"/>
          <a:lstStyle/>
          <a:p>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Information on special events (concerts, sports) causing traffic disruptions.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2"/>
          <p:cNvSpPr/>
          <p:nvPr/>
        </p:nvSpPr>
        <p:spPr>
          <a:xfrm>
            <a:off x="396835" y="311825"/>
            <a:ext cx="49650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E3C4E"/>
              </a:buClr>
              <a:buSzPts val="2200"/>
              <a:buFont typeface="Arial"/>
              <a:buNone/>
            </a:pPr>
            <a:r>
              <a:rPr b="0" i="0" lang="en-US" sz="2200" u="none" cap="none" strike="noStrike">
                <a:solidFill>
                  <a:srgbClr val="2E3C4E"/>
                </a:solidFill>
                <a:latin typeface="Arial"/>
                <a:ea typeface="Arial"/>
                <a:cs typeface="Arial"/>
                <a:sym typeface="Arial"/>
              </a:rPr>
              <a:t>Running Application &amp; Technical Stack</a:t>
            </a:r>
            <a:endParaRPr b="0" i="0" sz="2200" u="none" cap="none" strike="noStrike"/>
          </a:p>
        </p:txBody>
      </p:sp>
      <p:sp>
        <p:nvSpPr>
          <p:cNvPr id="47" name="Google Shape;47;p2"/>
          <p:cNvSpPr/>
          <p:nvPr/>
        </p:nvSpPr>
        <p:spPr>
          <a:xfrm>
            <a:off x="396835" y="949523"/>
            <a:ext cx="17169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2E3C4E"/>
              </a:buClr>
              <a:buSzPts val="1100"/>
              <a:buFont typeface="Arial"/>
              <a:buNone/>
            </a:pPr>
            <a:r>
              <a:rPr b="0" i="0" lang="en-US" sz="1100" u="none" cap="none" strike="noStrike">
                <a:solidFill>
                  <a:srgbClr val="2E3C4E"/>
                </a:solidFill>
                <a:latin typeface="Arial"/>
                <a:ea typeface="Arial"/>
                <a:cs typeface="Arial"/>
                <a:sym typeface="Arial"/>
              </a:rPr>
              <a:t>Code Structure &amp; Libraries</a:t>
            </a:r>
            <a:endParaRPr b="0" i="0" sz="1100" u="none" cap="none" strike="noStrike"/>
          </a:p>
        </p:txBody>
      </p:sp>
      <p:sp>
        <p:nvSpPr>
          <p:cNvPr id="48" name="Google Shape;48;p2"/>
          <p:cNvSpPr/>
          <p:nvPr/>
        </p:nvSpPr>
        <p:spPr>
          <a:xfrm>
            <a:off x="396835" y="1240036"/>
            <a:ext cx="6780000" cy="340200"/>
          </a:xfrm>
          <a:prstGeom prst="rect">
            <a:avLst/>
          </a:prstGeom>
          <a:noFill/>
          <a:ln>
            <a:noFill/>
          </a:ln>
        </p:spPr>
        <p:txBody>
          <a:bodyPr anchorCtr="0" anchor="t" bIns="0" lIns="0" spcFirstLastPara="1" rIns="0" wrap="square" tIns="0">
            <a:noAutofit/>
          </a:bodyPr>
          <a:lstStyle/>
          <a:p>
            <a:pPr indent="0" lvl="0" marL="0" marR="0" rtl="0" algn="l">
              <a:lnSpc>
                <a:spcPct val="152941"/>
              </a:lnSpc>
              <a:spcBef>
                <a:spcPts val="0"/>
              </a:spcBef>
              <a:spcAft>
                <a:spcPts val="0"/>
              </a:spcAft>
              <a:buClr>
                <a:srgbClr val="384653"/>
              </a:buClr>
              <a:buSzPts val="850"/>
              <a:buFont typeface="Roboto"/>
              <a:buNone/>
            </a:pPr>
            <a:r>
              <a:rPr b="0" i="0" lang="en-US" sz="850" u="none" cap="none" strike="noStrike">
                <a:solidFill>
                  <a:srgbClr val="384653"/>
                </a:solidFill>
                <a:latin typeface="Roboto"/>
                <a:ea typeface="Roboto"/>
                <a:cs typeface="Roboto"/>
                <a:sym typeface="Roboto"/>
              </a:rPr>
              <a:t>TrafficTelligence utilizes Python libraries for data handling (pandas, numpy), ML modeling (scikit-learn), and visualization (matplotlib, seaborn).</a:t>
            </a:r>
            <a:endParaRPr b="0" i="0" sz="850" u="none" cap="none" strike="noStrike"/>
          </a:p>
        </p:txBody>
      </p:sp>
      <p:sp>
        <p:nvSpPr>
          <p:cNvPr id="49" name="Google Shape;49;p2"/>
          <p:cNvSpPr/>
          <p:nvPr/>
        </p:nvSpPr>
        <p:spPr>
          <a:xfrm>
            <a:off x="396835" y="1707832"/>
            <a:ext cx="6780000" cy="4083300"/>
          </a:xfrm>
          <a:prstGeom prst="roundRect">
            <a:avLst>
              <a:gd fmla="val 1167" name="adj"/>
            </a:avLst>
          </a:prstGeom>
          <a:solidFill>
            <a:srgbClr val="D9ED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1239" y="1707832"/>
            <a:ext cx="6791100" cy="4083300"/>
          </a:xfrm>
          <a:prstGeom prst="roundRect">
            <a:avLst>
              <a:gd fmla="val 417" name="adj"/>
            </a:avLst>
          </a:prstGeom>
          <a:solidFill>
            <a:srgbClr val="D9ED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04587" y="1792843"/>
            <a:ext cx="6564600" cy="3913200"/>
          </a:xfrm>
          <a:prstGeom prst="rect">
            <a:avLst/>
          </a:prstGeom>
          <a:noFill/>
          <a:ln>
            <a:noFill/>
          </a:ln>
        </p:spPr>
        <p:txBody>
          <a:bodyPr anchorCtr="0" anchor="t" bIns="0" lIns="0" spcFirstLastPara="1" rIns="0" wrap="square" tIns="0">
            <a:noAutofit/>
          </a:bodyPr>
          <a:lstStyle/>
          <a:p>
            <a:pPr indent="0" lvl="0" marL="0" marR="0" rtl="0" algn="l">
              <a:lnSpc>
                <a:spcPct val="152941"/>
              </a:lnSpc>
              <a:spcBef>
                <a:spcPts val="0"/>
              </a:spcBef>
              <a:spcAft>
                <a:spcPts val="0"/>
              </a:spcAft>
              <a:buClr>
                <a:srgbClr val="384653"/>
              </a:buClr>
              <a:buSzPts val="850"/>
              <a:buFont typeface="Consolas"/>
              <a:buNone/>
            </a:pPr>
            <a:r>
              <a:rPr b="0" i="0" lang="en-US" sz="850" u="none" cap="none" strike="noStrike">
                <a:solidFill>
                  <a:srgbClr val="384653"/>
                </a:solidFill>
                <a:highlight>
                  <a:srgbClr val="D9EDF2"/>
                </a:highlight>
                <a:latin typeface="Consolas"/>
                <a:ea typeface="Consolas"/>
                <a:cs typeface="Consolas"/>
                <a:sym typeface="Consolas"/>
              </a:rPr>
              <a:t>import pandas as pdfrom sklearn.model_selection import train_test_splitfrom sklearn.linear_model import LinearRegressionfrom sklearn.metrics import mean_absolute_error, mean_squared_error, r2_scoreimport matplotlib.pyplot as pltdf = pd.read_csv('traffic_data.csv')df = df.dropna()X = df[['hour', 'temperature', 'day']]y = df['traffic_volume']X_train, X_test, y_train, y_test = train_test_split(X, y, test_size=0.2, random_state=42)model = LinearRegression()model.fit(X_train, y_train)y_pred = model.predict(X_test)mae = mean_absolute_error(y_test, y_pred)mse = mean_squared_error(y_test, y_pred)r2 = r2_score(y_test, y_pred)print(f"MAE: {mae:.2f}")print(f"MSE: {mse:.2f}")print(f"R^2 Score: {r2:.2f}")</a:t>
            </a:r>
            <a:endParaRPr b="0" i="0" sz="850" u="none" cap="none" strike="noStrike"/>
          </a:p>
        </p:txBody>
      </p:sp>
      <p:pic>
        <p:nvPicPr>
          <p:cNvPr descr="preencoded.png" id="52" name="Google Shape;52;p2"/>
          <p:cNvPicPr preferRelativeResize="0"/>
          <p:nvPr/>
        </p:nvPicPr>
        <p:blipFill rotWithShape="1">
          <a:blip r:embed="rId3">
            <a:alphaModFix/>
          </a:blip>
          <a:srcRect b="0" l="0" r="0" t="0"/>
          <a:stretch/>
        </p:blipFill>
        <p:spPr>
          <a:xfrm>
            <a:off x="7461171" y="963692"/>
            <a:ext cx="6697980" cy="3375660"/>
          </a:xfrm>
          <a:prstGeom prst="rect">
            <a:avLst/>
          </a:prstGeom>
          <a:noFill/>
          <a:ln>
            <a:noFill/>
          </a:ln>
        </p:spPr>
      </p:pic>
      <p:sp>
        <p:nvSpPr>
          <p:cNvPr id="53" name="Google Shape;53;p2"/>
          <p:cNvSpPr/>
          <p:nvPr/>
        </p:nvSpPr>
        <p:spPr>
          <a:xfrm>
            <a:off x="7461171" y="4466868"/>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2E3C4E"/>
              </a:buClr>
              <a:buSzPts val="1100"/>
              <a:buFont typeface="Arial"/>
              <a:buNone/>
            </a:pPr>
            <a:r>
              <a:rPr b="0" i="0" lang="en-US" sz="1100" u="none" cap="none" strike="noStrike">
                <a:solidFill>
                  <a:srgbClr val="2E3C4E"/>
                </a:solidFill>
                <a:latin typeface="Arial"/>
                <a:ea typeface="Arial"/>
                <a:cs typeface="Arial"/>
                <a:sym typeface="Arial"/>
              </a:rPr>
              <a:t>Solution Overview</a:t>
            </a:r>
            <a:endParaRPr b="0" i="0" sz="1100" u="none" cap="none" strike="noStrike"/>
          </a:p>
        </p:txBody>
      </p:sp>
      <p:sp>
        <p:nvSpPr>
          <p:cNvPr id="54" name="Google Shape;54;p2"/>
          <p:cNvSpPr/>
          <p:nvPr/>
        </p:nvSpPr>
        <p:spPr>
          <a:xfrm>
            <a:off x="7461171" y="4757380"/>
            <a:ext cx="6780000" cy="510300"/>
          </a:xfrm>
          <a:prstGeom prst="rect">
            <a:avLst/>
          </a:prstGeom>
          <a:noFill/>
          <a:ln>
            <a:noFill/>
          </a:ln>
        </p:spPr>
        <p:txBody>
          <a:bodyPr anchorCtr="0" anchor="t" bIns="0" lIns="0" spcFirstLastPara="1" rIns="0" wrap="square" tIns="0">
            <a:noAutofit/>
          </a:bodyPr>
          <a:lstStyle/>
          <a:p>
            <a:pPr indent="0" lvl="0" marL="0" marR="0" rtl="0" algn="l">
              <a:lnSpc>
                <a:spcPct val="152941"/>
              </a:lnSpc>
              <a:spcBef>
                <a:spcPts val="0"/>
              </a:spcBef>
              <a:spcAft>
                <a:spcPts val="0"/>
              </a:spcAft>
              <a:buClr>
                <a:srgbClr val="384653"/>
              </a:buClr>
              <a:buSzPts val="850"/>
              <a:buFont typeface="Roboto"/>
              <a:buNone/>
            </a:pPr>
            <a:r>
              <a:rPr b="0" i="0" lang="en-US" sz="850" u="none" cap="none" strike="noStrike">
                <a:solidFill>
                  <a:srgbClr val="384653"/>
                </a:solidFill>
                <a:latin typeface="Roboto"/>
                <a:ea typeface="Roboto"/>
                <a:cs typeface="Roboto"/>
                <a:sym typeface="Roboto"/>
              </a:rPr>
              <a:t>TrafficTelligence is an advanced traffic volume estimation system that uses machine learning to predict traffic patterns and optimize travel routes. It provides commuters with accurate predictions, reducing congestion through diverse data sources and sophisticated ML models.</a:t>
            </a:r>
            <a:endParaRPr b="0" i="0" sz="850" u="none" cap="none" strike="noStrike"/>
          </a:p>
        </p:txBody>
      </p:sp>
      <p:pic>
        <p:nvPicPr>
          <p:cNvPr descr="preencoded.png" id="55" name="Google Shape;55;p2"/>
          <p:cNvPicPr preferRelativeResize="0"/>
          <p:nvPr/>
        </p:nvPicPr>
        <p:blipFill rotWithShape="1">
          <a:blip r:embed="rId4">
            <a:alphaModFix/>
          </a:blip>
          <a:srcRect b="0" l="0" r="0" t="0"/>
          <a:stretch/>
        </p:blipFill>
        <p:spPr>
          <a:xfrm>
            <a:off x="8210581" y="5267792"/>
            <a:ext cx="3474720" cy="65608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76870"/>
            <a:ext cx="12337375" cy="708779"/>
          </a:xfrm>
          <a:prstGeom prst="rect">
            <a:avLst/>
          </a:prstGeom>
          <a:noFill/>
          <a:ln/>
        </p:spPr>
        <p:txBody>
          <a:bodyPr wrap="none" lIns="0" tIns="0" rIns="0" bIns="0" rtlCol="0" anchor="t"/>
          <a:lstStyle/>
          <a:p>
            <a:pPr algn="l" indent="0" marL="0">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Project Design: Solving the Congestion Problem</a:t>
            </a:r>
            <a:endParaRPr lang="en-US" sz="4450" dirty="0"/>
          </a:p>
        </p:txBody>
      </p:sp>
      <p:sp>
        <p:nvSpPr>
          <p:cNvPr id="3" name="Text 1"/>
          <p:cNvSpPr/>
          <p:nvPr/>
        </p:nvSpPr>
        <p:spPr>
          <a:xfrm>
            <a:off x="793790" y="1929884"/>
            <a:ext cx="6924437" cy="1700808"/>
          </a:xfrm>
          <a:prstGeom prst="rect">
            <a:avLst/>
          </a:prstGeom>
          <a:noFill/>
          <a:ln/>
        </p:spPr>
        <p:txBody>
          <a:bodyPr wrap="square" lIns="0" tIns="0" rIns="0" bIns="0" rtlCol="0" anchor="t"/>
          <a:lstStyle/>
          <a:p>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TrafficTelligence aims to improve traffic management by providing accurate predictions of traffic volume, enabling better route planning and congestion control. It leverages diverse data sources and sophisticated algorithms to offer commuters optimal travel routes and timings.</a:t>
            </a:r>
            <a:endParaRPr lang="en-US" sz="1750" dirty="0"/>
          </a:p>
        </p:txBody>
      </p:sp>
      <p:sp>
        <p:nvSpPr>
          <p:cNvPr id="4" name="Text 2"/>
          <p:cNvSpPr/>
          <p:nvPr/>
        </p:nvSpPr>
        <p:spPr>
          <a:xfrm>
            <a:off x="793790" y="3857506"/>
            <a:ext cx="4654629" cy="354330"/>
          </a:xfrm>
          <a:prstGeom prst="rect">
            <a:avLst/>
          </a:prstGeom>
          <a:noFill/>
          <a:ln/>
        </p:spPr>
        <p:txBody>
          <a:bodyPr wrap="none" lIns="0" tIns="0" rIns="0" bIns="0" rtlCol="0" anchor="t"/>
          <a:lstStyle/>
          <a:p>
            <a:pPr algn="l" indent="0" marL="0">
              <a:lnSpc>
                <a:spcPts val="2750"/>
              </a:lnSpc>
              <a:buNone/>
            </a:pPr>
            <a:r>
              <a:rPr lang="en-US" sz="2200" dirty="0">
                <a:solidFill>
                  <a:srgbClr val="2E3C4E"/>
                </a:solidFill>
                <a:latin typeface="Host Grotesk Medium" pitchFamily="34" charset="0"/>
                <a:ea typeface="Host Grotesk Medium" pitchFamily="34" charset="-122"/>
                <a:cs typeface="Host Grotesk Medium" pitchFamily="34" charset="-120"/>
              </a:rPr>
              <a:t>How TrafficTelligence Achieves This:</a:t>
            </a:r>
            <a:endParaRPr lang="en-US" sz="2200" dirty="0"/>
          </a:p>
        </p:txBody>
      </p:sp>
      <p:sp>
        <p:nvSpPr>
          <p:cNvPr id="5" name="Text 3"/>
          <p:cNvSpPr/>
          <p:nvPr/>
        </p:nvSpPr>
        <p:spPr>
          <a:xfrm>
            <a:off x="793790" y="4438650"/>
            <a:ext cx="6924437" cy="680323"/>
          </a:xfrm>
          <a:prstGeom prst="rect">
            <a:avLst/>
          </a:prstGeom>
          <a:noFill/>
          <a:ln/>
        </p:spPr>
        <p:txBody>
          <a:bodyPr wrap="square" lIns="0" tIns="0" rIns="0" bIns="0" rtlCol="0" anchor="t"/>
          <a:lstStyle/>
          <a:p>
            <a:pPr algn="l" marL="342900" indent="-342900">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Data Integration &amp; Preprocessing:</a:t>
            </a:r>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 Diverse sources, feature engineering, data cleaning.</a:t>
            </a:r>
            <a:endParaRPr lang="en-US" sz="1750" dirty="0"/>
          </a:p>
        </p:txBody>
      </p:sp>
      <p:sp>
        <p:nvSpPr>
          <p:cNvPr id="6" name="Text 4"/>
          <p:cNvSpPr/>
          <p:nvPr/>
        </p:nvSpPr>
        <p:spPr>
          <a:xfrm>
            <a:off x="793790" y="5198269"/>
            <a:ext cx="6924437" cy="680323"/>
          </a:xfrm>
          <a:prstGeom prst="rect">
            <a:avLst/>
          </a:prstGeom>
          <a:noFill/>
          <a:ln/>
        </p:spPr>
        <p:txBody>
          <a:bodyPr wrap="square" lIns="0" tIns="0" rIns="0" bIns="0" rtlCol="0" anchor="t"/>
          <a:lstStyle/>
          <a:p>
            <a:pPr algn="l" marL="342900" indent="-342900">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Advanced Machine Learning Models:</a:t>
            </a:r>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 Supervised/unsupervised learning, model selection, hyperparameter tuning.</a:t>
            </a:r>
            <a:endParaRPr lang="en-US" sz="1750" dirty="0"/>
          </a:p>
        </p:txBody>
      </p:sp>
      <p:sp>
        <p:nvSpPr>
          <p:cNvPr id="7" name="Text 5"/>
          <p:cNvSpPr/>
          <p:nvPr/>
        </p:nvSpPr>
        <p:spPr>
          <a:xfrm>
            <a:off x="793790" y="5957887"/>
            <a:ext cx="6924437" cy="680323"/>
          </a:xfrm>
          <a:prstGeom prst="rect">
            <a:avLst/>
          </a:prstGeom>
          <a:noFill/>
          <a:ln/>
        </p:spPr>
        <p:txBody>
          <a:bodyPr wrap="square" lIns="0" tIns="0" rIns="0" bIns="0" rtlCol="0" anchor="t"/>
          <a:lstStyle/>
          <a:p>
            <a:pPr algn="l" marL="342900" indent="-342900">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Real-time Predictions &amp; User Guidance:</a:t>
            </a:r>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 Accurate predictions, optimal route planning, dynamic adjustments.</a:t>
            </a:r>
            <a:endParaRPr lang="en-US" sz="1750" dirty="0"/>
          </a:p>
        </p:txBody>
      </p:sp>
      <p:sp>
        <p:nvSpPr>
          <p:cNvPr id="8" name="Text 6"/>
          <p:cNvSpPr/>
          <p:nvPr/>
        </p:nvSpPr>
        <p:spPr>
          <a:xfrm>
            <a:off x="793790" y="6717506"/>
            <a:ext cx="6924437" cy="340162"/>
          </a:xfrm>
          <a:prstGeom prst="rect">
            <a:avLst/>
          </a:prstGeom>
          <a:noFill/>
          <a:ln/>
        </p:spPr>
        <p:txBody>
          <a:bodyPr wrap="none" lIns="0" tIns="0" rIns="0" bIns="0" rtlCol="0" anchor="t"/>
          <a:lstStyle/>
          <a:p>
            <a:pPr algn="l" marL="342900" indent="-342900">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Benefits:</a:t>
            </a:r>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 Time savings, reduced congestion, improved safety.</a:t>
            </a:r>
            <a:endParaRPr lang="en-US" sz="1750" dirty="0"/>
          </a:p>
        </p:txBody>
      </p:sp>
      <p:pic>
        <p:nvPicPr>
          <p:cNvPr id="9" name="Image 0" descr="preencoded.png">    </p:cNvPr>
          <p:cNvPicPr>
            <a:picLocks noChangeAspect="1"/>
          </p:cNvPicPr>
          <p:nvPr/>
        </p:nvPicPr>
        <p:blipFill>
          <a:blip r:embed="rId1"/>
          <a:stretch>
            <a:fillRect/>
          </a:stretch>
        </p:blipFill>
        <p:spPr>
          <a:xfrm>
            <a:off x="8279249" y="1980962"/>
            <a:ext cx="4930140" cy="4091940"/>
          </a:xfrm>
          <a:prstGeom prst="rect">
            <a:avLst/>
          </a:prstGeom>
        </p:spPr>
      </p:pic>
      <p:sp>
        <p:nvSpPr>
          <p:cNvPr id="10" name="Text 7"/>
          <p:cNvSpPr/>
          <p:nvPr/>
        </p:nvSpPr>
        <p:spPr>
          <a:xfrm>
            <a:off x="8279249" y="6328053"/>
            <a:ext cx="5564862" cy="1020485"/>
          </a:xfrm>
          <a:prstGeom prst="rect">
            <a:avLst/>
          </a:prstGeom>
          <a:noFill/>
          <a:ln/>
        </p:spPr>
        <p:txBody>
          <a:bodyPr wrap="square" lIns="0" tIns="0" rIns="0" bIns="0" rtlCol="0" anchor="t"/>
          <a:lstStyle/>
          <a:p>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ResearchGate states that machine learning can effectively forecast traffic flow dynamics by integrating historical and real-time data.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453" y="449818"/>
            <a:ext cx="7137083" cy="511135"/>
          </a:xfrm>
          <a:prstGeom prst="rect">
            <a:avLst/>
          </a:prstGeom>
          <a:noFill/>
          <a:ln/>
        </p:spPr>
        <p:txBody>
          <a:bodyPr wrap="none" lIns="0" tIns="0" rIns="0" bIns="0" rtlCol="0" anchor="t"/>
          <a:lstStyle/>
          <a:p>
            <a:pPr algn="l" indent="0" marL="0">
              <a:lnSpc>
                <a:spcPts val="4000"/>
              </a:lnSpc>
              <a:buNone/>
            </a:pPr>
            <a:r>
              <a:rPr lang="en-US" sz="3200" dirty="0">
                <a:solidFill>
                  <a:srgbClr val="2E3C4E"/>
                </a:solidFill>
                <a:latin typeface="Host Grotesk Medium" pitchFamily="34" charset="0"/>
                <a:ea typeface="Host Grotesk Medium" pitchFamily="34" charset="-122"/>
                <a:cs typeface="Host Grotesk Medium" pitchFamily="34" charset="-120"/>
              </a:rPr>
              <a:t>Project Planning, Scheduling &amp; Testing</a:t>
            </a:r>
            <a:endParaRPr lang="en-US" sz="3200" dirty="0"/>
          </a:p>
        </p:txBody>
      </p:sp>
      <p:sp>
        <p:nvSpPr>
          <p:cNvPr id="3" name="Text 1"/>
          <p:cNvSpPr/>
          <p:nvPr/>
        </p:nvSpPr>
        <p:spPr>
          <a:xfrm>
            <a:off x="572453" y="1369695"/>
            <a:ext cx="2044779" cy="255508"/>
          </a:xfrm>
          <a:prstGeom prst="rect">
            <a:avLst/>
          </a:prstGeom>
          <a:noFill/>
          <a:ln/>
        </p:spPr>
        <p:txBody>
          <a:bodyPr wrap="none" lIns="0" tIns="0" rIns="0" bIns="0" rtlCol="0" anchor="t"/>
          <a:lstStyle/>
          <a:p>
            <a:pPr algn="l" indent="0" marL="0">
              <a:lnSpc>
                <a:spcPts val="2000"/>
              </a:lnSpc>
              <a:buNone/>
            </a:pPr>
            <a:r>
              <a:rPr lang="en-US" sz="1600" dirty="0">
                <a:solidFill>
                  <a:srgbClr val="2E3C4E"/>
                </a:solidFill>
                <a:latin typeface="Host Grotesk Medium" pitchFamily="34" charset="0"/>
                <a:ea typeface="Host Grotesk Medium" pitchFamily="34" charset="-122"/>
                <a:cs typeface="Host Grotesk Medium" pitchFamily="34" charset="-120"/>
              </a:rPr>
              <a:t>Project Goals</a:t>
            </a:r>
            <a:endParaRPr lang="en-US" sz="1600" dirty="0"/>
          </a:p>
        </p:txBody>
      </p:sp>
      <p:sp>
        <p:nvSpPr>
          <p:cNvPr id="4" name="Text 2"/>
          <p:cNvSpPr/>
          <p:nvPr/>
        </p:nvSpPr>
        <p:spPr>
          <a:xfrm>
            <a:off x="572453" y="1788676"/>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Accurate Traffic Volume Estimation</a:t>
            </a:r>
            <a:endParaRPr lang="en-US" sz="1250" dirty="0"/>
          </a:p>
        </p:txBody>
      </p:sp>
      <p:sp>
        <p:nvSpPr>
          <p:cNvPr id="5" name="Text 3"/>
          <p:cNvSpPr/>
          <p:nvPr/>
        </p:nvSpPr>
        <p:spPr>
          <a:xfrm>
            <a:off x="572453" y="2091214"/>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Route Optimization</a:t>
            </a:r>
            <a:endParaRPr lang="en-US" sz="1250" dirty="0"/>
          </a:p>
        </p:txBody>
      </p:sp>
      <p:sp>
        <p:nvSpPr>
          <p:cNvPr id="6" name="Text 4"/>
          <p:cNvSpPr/>
          <p:nvPr/>
        </p:nvSpPr>
        <p:spPr>
          <a:xfrm>
            <a:off x="572453" y="2393752"/>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Dynamic Traffic Management</a:t>
            </a:r>
            <a:endParaRPr lang="en-US" sz="1250" dirty="0"/>
          </a:p>
        </p:txBody>
      </p:sp>
      <p:sp>
        <p:nvSpPr>
          <p:cNvPr id="7" name="Text 5"/>
          <p:cNvSpPr/>
          <p:nvPr/>
        </p:nvSpPr>
        <p:spPr>
          <a:xfrm>
            <a:off x="572453" y="2696289"/>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Scalability &amp; Real-world Applicability</a:t>
            </a:r>
            <a:endParaRPr lang="en-US" sz="1250" dirty="0"/>
          </a:p>
        </p:txBody>
      </p:sp>
      <p:sp>
        <p:nvSpPr>
          <p:cNvPr id="8" name="Text 6"/>
          <p:cNvSpPr/>
          <p:nvPr/>
        </p:nvSpPr>
        <p:spPr>
          <a:xfrm>
            <a:off x="572453" y="3105150"/>
            <a:ext cx="2044779" cy="255508"/>
          </a:xfrm>
          <a:prstGeom prst="rect">
            <a:avLst/>
          </a:prstGeom>
          <a:noFill/>
          <a:ln/>
        </p:spPr>
        <p:txBody>
          <a:bodyPr wrap="none" lIns="0" tIns="0" rIns="0" bIns="0" rtlCol="0" anchor="t"/>
          <a:lstStyle/>
          <a:p>
            <a:pPr algn="l" indent="0" marL="0">
              <a:lnSpc>
                <a:spcPts val="2000"/>
              </a:lnSpc>
              <a:buNone/>
            </a:pPr>
            <a:r>
              <a:rPr lang="en-US" sz="1600" dirty="0">
                <a:solidFill>
                  <a:srgbClr val="2E3C4E"/>
                </a:solidFill>
                <a:latin typeface="Host Grotesk Medium" pitchFamily="34" charset="0"/>
                <a:ea typeface="Host Grotesk Medium" pitchFamily="34" charset="-122"/>
                <a:cs typeface="Host Grotesk Medium" pitchFamily="34" charset="-120"/>
              </a:rPr>
              <a:t>Project Phases</a:t>
            </a:r>
            <a:endParaRPr lang="en-US" sz="1600" dirty="0"/>
          </a:p>
        </p:txBody>
      </p:sp>
      <p:sp>
        <p:nvSpPr>
          <p:cNvPr id="9" name="Text 7"/>
          <p:cNvSpPr/>
          <p:nvPr/>
        </p:nvSpPr>
        <p:spPr>
          <a:xfrm>
            <a:off x="572453" y="3524131"/>
            <a:ext cx="6543199" cy="245388"/>
          </a:xfrm>
          <a:prstGeom prst="rect">
            <a:avLst/>
          </a:prstGeom>
          <a:noFill/>
          <a:ln/>
        </p:spPr>
        <p:txBody>
          <a:bodyPr wrap="none" lIns="0" tIns="0" rIns="0" bIns="0" rtlCol="0" anchor="t"/>
          <a:lstStyle/>
          <a:p>
            <a:pPr algn="l" marL="342900" indent="-342900">
              <a:lnSpc>
                <a:spcPts val="1900"/>
              </a:lnSpc>
              <a:buSzPct val="100000"/>
              <a:buFont typeface="+mj-lt"/>
              <a:buAutoNum type="arabicPeriod" startAt="1"/>
            </a:pPr>
            <a:r>
              <a:rPr lang="en-US" sz="1250" dirty="0">
                <a:solidFill>
                  <a:srgbClr val="384653"/>
                </a:solidFill>
                <a:latin typeface="Roboto" pitchFamily="34" charset="0"/>
                <a:ea typeface="Roboto" pitchFamily="34" charset="-122"/>
                <a:cs typeface="Roboto" pitchFamily="34" charset="-120"/>
              </a:rPr>
              <a:t>Data Collection &amp; Preprocessing</a:t>
            </a:r>
            <a:endParaRPr lang="en-US" sz="1250" dirty="0"/>
          </a:p>
        </p:txBody>
      </p:sp>
      <p:sp>
        <p:nvSpPr>
          <p:cNvPr id="10" name="Text 8"/>
          <p:cNvSpPr/>
          <p:nvPr/>
        </p:nvSpPr>
        <p:spPr>
          <a:xfrm>
            <a:off x="572453" y="3826669"/>
            <a:ext cx="6543199" cy="245388"/>
          </a:xfrm>
          <a:prstGeom prst="rect">
            <a:avLst/>
          </a:prstGeom>
          <a:noFill/>
          <a:ln/>
        </p:spPr>
        <p:txBody>
          <a:bodyPr wrap="none" lIns="0" tIns="0" rIns="0" bIns="0" rtlCol="0" anchor="t"/>
          <a:lstStyle/>
          <a:p>
            <a:pPr algn="l" marL="342900" indent="-342900">
              <a:lnSpc>
                <a:spcPts val="1900"/>
              </a:lnSpc>
              <a:buSzPct val="100000"/>
              <a:buFont typeface="+mj-lt"/>
              <a:buAutoNum type="arabicPeriod" startAt="2"/>
            </a:pPr>
            <a:r>
              <a:rPr lang="en-US" sz="1250" dirty="0">
                <a:solidFill>
                  <a:srgbClr val="384653"/>
                </a:solidFill>
                <a:latin typeface="Roboto" pitchFamily="34" charset="0"/>
                <a:ea typeface="Roboto" pitchFamily="34" charset="-122"/>
                <a:cs typeface="Roboto" pitchFamily="34" charset="-120"/>
              </a:rPr>
              <a:t>Model Development</a:t>
            </a:r>
            <a:endParaRPr lang="en-US" sz="1250" dirty="0"/>
          </a:p>
        </p:txBody>
      </p:sp>
      <p:sp>
        <p:nvSpPr>
          <p:cNvPr id="11" name="Text 9"/>
          <p:cNvSpPr/>
          <p:nvPr/>
        </p:nvSpPr>
        <p:spPr>
          <a:xfrm>
            <a:off x="572453" y="4129207"/>
            <a:ext cx="6543199" cy="245388"/>
          </a:xfrm>
          <a:prstGeom prst="rect">
            <a:avLst/>
          </a:prstGeom>
          <a:noFill/>
          <a:ln/>
        </p:spPr>
        <p:txBody>
          <a:bodyPr wrap="none" lIns="0" tIns="0" rIns="0" bIns="0" rtlCol="0" anchor="t"/>
          <a:lstStyle/>
          <a:p>
            <a:pPr algn="l" marL="342900" indent="-342900">
              <a:lnSpc>
                <a:spcPts val="1900"/>
              </a:lnSpc>
              <a:buSzPct val="100000"/>
              <a:buFont typeface="+mj-lt"/>
              <a:buAutoNum type="arabicPeriod" startAt="3"/>
            </a:pPr>
            <a:r>
              <a:rPr lang="en-US" sz="1250" dirty="0">
                <a:solidFill>
                  <a:srgbClr val="384653"/>
                </a:solidFill>
                <a:latin typeface="Roboto" pitchFamily="34" charset="0"/>
                <a:ea typeface="Roboto" pitchFamily="34" charset="-122"/>
                <a:cs typeface="Roboto" pitchFamily="34" charset="-120"/>
              </a:rPr>
              <a:t>Route Optimization Integration</a:t>
            </a:r>
            <a:endParaRPr lang="en-US" sz="1250" dirty="0"/>
          </a:p>
        </p:txBody>
      </p:sp>
      <p:sp>
        <p:nvSpPr>
          <p:cNvPr id="12" name="Text 10"/>
          <p:cNvSpPr/>
          <p:nvPr/>
        </p:nvSpPr>
        <p:spPr>
          <a:xfrm>
            <a:off x="572453" y="4431744"/>
            <a:ext cx="6543199" cy="245388"/>
          </a:xfrm>
          <a:prstGeom prst="rect">
            <a:avLst/>
          </a:prstGeom>
          <a:noFill/>
          <a:ln/>
        </p:spPr>
        <p:txBody>
          <a:bodyPr wrap="none" lIns="0" tIns="0" rIns="0" bIns="0" rtlCol="0" anchor="t"/>
          <a:lstStyle/>
          <a:p>
            <a:pPr algn="l" marL="342900" indent="-342900">
              <a:lnSpc>
                <a:spcPts val="1900"/>
              </a:lnSpc>
              <a:buSzPct val="100000"/>
              <a:buFont typeface="+mj-lt"/>
              <a:buAutoNum type="arabicPeriod" startAt="4"/>
            </a:pPr>
            <a:r>
              <a:rPr lang="en-US" sz="1250" dirty="0">
                <a:solidFill>
                  <a:srgbClr val="384653"/>
                </a:solidFill>
                <a:latin typeface="Roboto" pitchFamily="34" charset="0"/>
                <a:ea typeface="Roboto" pitchFamily="34" charset="-122"/>
                <a:cs typeface="Roboto" pitchFamily="34" charset="-120"/>
              </a:rPr>
              <a:t>Real-time System Development</a:t>
            </a:r>
            <a:endParaRPr lang="en-US" sz="1250" dirty="0"/>
          </a:p>
        </p:txBody>
      </p:sp>
      <p:sp>
        <p:nvSpPr>
          <p:cNvPr id="13" name="Text 11"/>
          <p:cNvSpPr/>
          <p:nvPr/>
        </p:nvSpPr>
        <p:spPr>
          <a:xfrm>
            <a:off x="572453" y="4734282"/>
            <a:ext cx="6543199" cy="245388"/>
          </a:xfrm>
          <a:prstGeom prst="rect">
            <a:avLst/>
          </a:prstGeom>
          <a:noFill/>
          <a:ln/>
        </p:spPr>
        <p:txBody>
          <a:bodyPr wrap="none" lIns="0" tIns="0" rIns="0" bIns="0" rtlCol="0" anchor="t"/>
          <a:lstStyle/>
          <a:p>
            <a:pPr algn="l" marL="342900" indent="-342900">
              <a:lnSpc>
                <a:spcPts val="1900"/>
              </a:lnSpc>
              <a:buSzPct val="100000"/>
              <a:buFont typeface="+mj-lt"/>
              <a:buAutoNum type="arabicPeriod" startAt="5"/>
            </a:pPr>
            <a:r>
              <a:rPr lang="en-US" sz="1250" dirty="0">
                <a:solidFill>
                  <a:srgbClr val="384653"/>
                </a:solidFill>
                <a:latin typeface="Roboto" pitchFamily="34" charset="0"/>
                <a:ea typeface="Roboto" pitchFamily="34" charset="-122"/>
                <a:cs typeface="Roboto" pitchFamily="34" charset="-120"/>
              </a:rPr>
              <a:t>Deployment &amp; Monitoring</a:t>
            </a:r>
            <a:endParaRPr lang="en-US" sz="1250" dirty="0"/>
          </a:p>
        </p:txBody>
      </p:sp>
      <p:sp>
        <p:nvSpPr>
          <p:cNvPr id="14" name="Text 12"/>
          <p:cNvSpPr/>
          <p:nvPr/>
        </p:nvSpPr>
        <p:spPr>
          <a:xfrm>
            <a:off x="572453" y="5143143"/>
            <a:ext cx="2044779" cy="255508"/>
          </a:xfrm>
          <a:prstGeom prst="rect">
            <a:avLst/>
          </a:prstGeom>
          <a:noFill/>
          <a:ln/>
        </p:spPr>
        <p:txBody>
          <a:bodyPr wrap="none" lIns="0" tIns="0" rIns="0" bIns="0" rtlCol="0" anchor="t"/>
          <a:lstStyle/>
          <a:p>
            <a:pPr algn="l" indent="0" marL="0">
              <a:lnSpc>
                <a:spcPts val="2000"/>
              </a:lnSpc>
              <a:buNone/>
            </a:pPr>
            <a:r>
              <a:rPr lang="en-US" sz="1600" dirty="0">
                <a:solidFill>
                  <a:srgbClr val="2E3C4E"/>
                </a:solidFill>
                <a:latin typeface="Host Grotesk Medium" pitchFamily="34" charset="0"/>
                <a:ea typeface="Host Grotesk Medium" pitchFamily="34" charset="-122"/>
                <a:cs typeface="Host Grotesk Medium" pitchFamily="34" charset="-120"/>
              </a:rPr>
              <a:t>Potential Benefits</a:t>
            </a:r>
            <a:endParaRPr lang="en-US" sz="1600" dirty="0"/>
          </a:p>
        </p:txBody>
      </p:sp>
      <p:sp>
        <p:nvSpPr>
          <p:cNvPr id="15" name="Text 13"/>
          <p:cNvSpPr/>
          <p:nvPr/>
        </p:nvSpPr>
        <p:spPr>
          <a:xfrm>
            <a:off x="572453" y="5562124"/>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Reduced Congestion</a:t>
            </a:r>
            <a:endParaRPr lang="en-US" sz="1250" dirty="0"/>
          </a:p>
        </p:txBody>
      </p:sp>
      <p:sp>
        <p:nvSpPr>
          <p:cNvPr id="16" name="Text 14"/>
          <p:cNvSpPr/>
          <p:nvPr/>
        </p:nvSpPr>
        <p:spPr>
          <a:xfrm>
            <a:off x="572453" y="5864662"/>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Improved Travel Time</a:t>
            </a:r>
            <a:endParaRPr lang="en-US" sz="1250" dirty="0"/>
          </a:p>
        </p:txBody>
      </p:sp>
      <p:sp>
        <p:nvSpPr>
          <p:cNvPr id="17" name="Text 15"/>
          <p:cNvSpPr/>
          <p:nvPr/>
        </p:nvSpPr>
        <p:spPr>
          <a:xfrm>
            <a:off x="572453" y="6167199"/>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Enhanced Safety</a:t>
            </a:r>
            <a:endParaRPr lang="en-US" sz="1250" dirty="0"/>
          </a:p>
        </p:txBody>
      </p:sp>
      <p:sp>
        <p:nvSpPr>
          <p:cNvPr id="18" name="Text 16"/>
          <p:cNvSpPr/>
          <p:nvPr/>
        </p:nvSpPr>
        <p:spPr>
          <a:xfrm>
            <a:off x="572453" y="6469737"/>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Reduced Environmental Impact</a:t>
            </a:r>
            <a:endParaRPr lang="en-US" sz="1250" dirty="0"/>
          </a:p>
        </p:txBody>
      </p:sp>
      <p:sp>
        <p:nvSpPr>
          <p:cNvPr id="19" name="Text 17"/>
          <p:cNvSpPr/>
          <p:nvPr/>
        </p:nvSpPr>
        <p:spPr>
          <a:xfrm>
            <a:off x="572453" y="6772275"/>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Better Traffic Management</a:t>
            </a:r>
            <a:endParaRPr lang="en-US" sz="1250" dirty="0"/>
          </a:p>
        </p:txBody>
      </p:sp>
      <p:sp>
        <p:nvSpPr>
          <p:cNvPr id="20" name="Text 18"/>
          <p:cNvSpPr/>
          <p:nvPr/>
        </p:nvSpPr>
        <p:spPr>
          <a:xfrm>
            <a:off x="7522369" y="1369695"/>
            <a:ext cx="2044779" cy="255508"/>
          </a:xfrm>
          <a:prstGeom prst="rect">
            <a:avLst/>
          </a:prstGeom>
          <a:noFill/>
          <a:ln/>
        </p:spPr>
        <p:txBody>
          <a:bodyPr wrap="none" lIns="0" tIns="0" rIns="0" bIns="0" rtlCol="0" anchor="t"/>
          <a:lstStyle/>
          <a:p>
            <a:pPr algn="l" indent="0" marL="0">
              <a:lnSpc>
                <a:spcPts val="2000"/>
              </a:lnSpc>
              <a:buNone/>
            </a:pPr>
            <a:r>
              <a:rPr lang="en-US" sz="1600" dirty="0">
                <a:solidFill>
                  <a:srgbClr val="2E3C4E"/>
                </a:solidFill>
                <a:latin typeface="Host Grotesk Medium" pitchFamily="34" charset="0"/>
                <a:ea typeface="Host Grotesk Medium" pitchFamily="34" charset="-122"/>
                <a:cs typeface="Host Grotesk Medium" pitchFamily="34" charset="-120"/>
              </a:rPr>
              <a:t>Testing &amp; Validation</a:t>
            </a:r>
            <a:endParaRPr lang="en-US" sz="1600" dirty="0"/>
          </a:p>
        </p:txBody>
      </p:sp>
      <p:sp>
        <p:nvSpPr>
          <p:cNvPr id="21" name="Text 19"/>
          <p:cNvSpPr/>
          <p:nvPr/>
        </p:nvSpPr>
        <p:spPr>
          <a:xfrm>
            <a:off x="7522369" y="1788676"/>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Dataset Splitting:</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80% training, 20% testing for generalization.</a:t>
            </a:r>
            <a:endParaRPr lang="en-US" sz="1250" dirty="0"/>
          </a:p>
        </p:txBody>
      </p:sp>
      <p:sp>
        <p:nvSpPr>
          <p:cNvPr id="22" name="Text 20"/>
          <p:cNvSpPr/>
          <p:nvPr/>
        </p:nvSpPr>
        <p:spPr>
          <a:xfrm>
            <a:off x="7522369" y="2091214"/>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Evaluation Metrics:</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MAE, RMSE, R² Score (e.g., R² = 0.89).</a:t>
            </a:r>
            <a:endParaRPr lang="en-US" sz="1250" dirty="0"/>
          </a:p>
        </p:txBody>
      </p:sp>
      <p:sp>
        <p:nvSpPr>
          <p:cNvPr id="23" name="Text 21"/>
          <p:cNvSpPr/>
          <p:nvPr/>
        </p:nvSpPr>
        <p:spPr>
          <a:xfrm>
            <a:off x="7522369" y="2393752"/>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Real-Time Scenarios:</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Simulated live data comparison.</a:t>
            </a:r>
            <a:endParaRPr lang="en-US" sz="1250" dirty="0"/>
          </a:p>
        </p:txBody>
      </p:sp>
      <p:sp>
        <p:nvSpPr>
          <p:cNvPr id="24" name="Text 22"/>
          <p:cNvSpPr/>
          <p:nvPr/>
        </p:nvSpPr>
        <p:spPr>
          <a:xfrm>
            <a:off x="7522369" y="2696289"/>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Cross-Validation:</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K-Fold (K=5) to prevent overfitting.</a:t>
            </a:r>
            <a:endParaRPr lang="en-US" sz="1250" dirty="0"/>
          </a:p>
        </p:txBody>
      </p:sp>
      <p:sp>
        <p:nvSpPr>
          <p:cNvPr id="25" name="Text 23"/>
          <p:cNvSpPr/>
          <p:nvPr/>
        </p:nvSpPr>
        <p:spPr>
          <a:xfrm>
            <a:off x="7522369" y="2998827"/>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Edge Case Testing:</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Handles low traffic, spikes, and weather variations.</a:t>
            </a:r>
            <a:endParaRPr lang="en-US" sz="1250" dirty="0"/>
          </a:p>
        </p:txBody>
      </p:sp>
      <p:sp>
        <p:nvSpPr>
          <p:cNvPr id="26" name="Text 24"/>
          <p:cNvSpPr/>
          <p:nvPr/>
        </p:nvSpPr>
        <p:spPr>
          <a:xfrm>
            <a:off x="7522369" y="3301365"/>
            <a:ext cx="6543199" cy="245388"/>
          </a:xfrm>
          <a:prstGeom prst="rect">
            <a:avLst/>
          </a:prstGeom>
          <a:noFill/>
          <a:ln/>
        </p:spPr>
        <p:txBody>
          <a:bodyPr wrap="non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Visual Testing:</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Graphs of predicted vs. actual volumes, error distribution.</a:t>
            </a:r>
            <a:endParaRPr lang="en-US" sz="1250" dirty="0"/>
          </a:p>
        </p:txBody>
      </p:sp>
      <p:pic>
        <p:nvPicPr>
          <p:cNvPr id="27" name="Image 0" descr="preencoded.png">    </p:cNvPr>
          <p:cNvPicPr>
            <a:picLocks noChangeAspect="1"/>
          </p:cNvPicPr>
          <p:nvPr/>
        </p:nvPicPr>
        <p:blipFill>
          <a:blip r:embed="rId1"/>
          <a:stretch>
            <a:fillRect/>
          </a:stretch>
        </p:blipFill>
        <p:spPr>
          <a:xfrm>
            <a:off x="7522369" y="3730704"/>
            <a:ext cx="5554980" cy="435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9615" y="1010483"/>
            <a:ext cx="6999446" cy="651510"/>
          </a:xfrm>
          <a:prstGeom prst="rect">
            <a:avLst/>
          </a:prstGeom>
          <a:noFill/>
          <a:ln/>
        </p:spPr>
        <p:txBody>
          <a:bodyPr wrap="none" lIns="0" tIns="0" rIns="0" bIns="0" rtlCol="0" anchor="t"/>
          <a:lstStyle/>
          <a:p>
            <a:pPr algn="l" indent="0" marL="0">
              <a:lnSpc>
                <a:spcPts val="5100"/>
              </a:lnSpc>
              <a:buNone/>
            </a:pPr>
            <a:r>
              <a:rPr lang="en-US" sz="4100" dirty="0">
                <a:solidFill>
                  <a:srgbClr val="2E3C4E"/>
                </a:solidFill>
                <a:latin typeface="Host Grotesk Medium" pitchFamily="34" charset="0"/>
                <a:ea typeface="Host Grotesk Medium" pitchFamily="34" charset="-122"/>
                <a:cs typeface="Host Grotesk Medium" pitchFamily="34" charset="-120"/>
              </a:rPr>
              <a:t>Advantages &amp; Disadvantages</a:t>
            </a:r>
            <a:endParaRPr lang="en-US" sz="4100" dirty="0"/>
          </a:p>
        </p:txBody>
      </p:sp>
      <p:sp>
        <p:nvSpPr>
          <p:cNvPr id="3" name="Text 1"/>
          <p:cNvSpPr/>
          <p:nvPr/>
        </p:nvSpPr>
        <p:spPr>
          <a:xfrm>
            <a:off x="729615" y="2183130"/>
            <a:ext cx="2606159" cy="325755"/>
          </a:xfrm>
          <a:prstGeom prst="rect">
            <a:avLst/>
          </a:prstGeom>
          <a:noFill/>
          <a:ln/>
        </p:spPr>
        <p:txBody>
          <a:bodyPr wrap="none" lIns="0" tIns="0" rIns="0" bIns="0" rtlCol="0" anchor="t"/>
          <a:lstStyle/>
          <a:p>
            <a:pPr algn="l" indent="0" marL="0">
              <a:lnSpc>
                <a:spcPts val="2550"/>
              </a:lnSpc>
              <a:buNone/>
            </a:pPr>
            <a:r>
              <a:rPr lang="en-US" sz="2050" dirty="0">
                <a:solidFill>
                  <a:srgbClr val="2E3C4E"/>
                </a:solidFill>
                <a:latin typeface="Host Grotesk Medium" pitchFamily="34" charset="0"/>
                <a:ea typeface="Host Grotesk Medium" pitchFamily="34" charset="-122"/>
                <a:cs typeface="Host Grotesk Medium" pitchFamily="34" charset="-120"/>
              </a:rPr>
              <a:t>Pros</a:t>
            </a:r>
            <a:endParaRPr lang="en-US" sz="2050" dirty="0"/>
          </a:p>
        </p:txBody>
      </p:sp>
      <p:sp>
        <p:nvSpPr>
          <p:cNvPr id="4" name="Text 2"/>
          <p:cNvSpPr/>
          <p:nvPr/>
        </p:nvSpPr>
        <p:spPr>
          <a:xfrm>
            <a:off x="729615" y="2717363"/>
            <a:ext cx="6331268" cy="937974"/>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High Accuracy &amp; Precision:</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Machine learning models can identify complex patterns, leading to highly accurate traffic volume estimations.</a:t>
            </a:r>
            <a:endParaRPr lang="en-US" sz="1600" dirty="0"/>
          </a:p>
        </p:txBody>
      </p:sp>
      <p:sp>
        <p:nvSpPr>
          <p:cNvPr id="5" name="Text 3"/>
          <p:cNvSpPr/>
          <p:nvPr/>
        </p:nvSpPr>
        <p:spPr>
          <a:xfrm>
            <a:off x="729615" y="3728204"/>
            <a:ext cx="6331268" cy="937974"/>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Real-Time &amp; Scalable Processing:</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Systems can handle large volumes of data and provide real-time updates, adapting to changing traffic conditions.</a:t>
            </a:r>
            <a:endParaRPr lang="en-US" sz="1600" dirty="0"/>
          </a:p>
        </p:txBody>
      </p:sp>
      <p:sp>
        <p:nvSpPr>
          <p:cNvPr id="6" name="Text 4"/>
          <p:cNvSpPr/>
          <p:nvPr/>
        </p:nvSpPr>
        <p:spPr>
          <a:xfrm>
            <a:off x="729615" y="4739045"/>
            <a:ext cx="6331268" cy="625316"/>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Pattern Detection &amp; Adaptability:</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ML algorithms can detect subtle trends and anomalies, adapting to new data over time.</a:t>
            </a:r>
            <a:endParaRPr lang="en-US" sz="1600" dirty="0"/>
          </a:p>
        </p:txBody>
      </p:sp>
      <p:sp>
        <p:nvSpPr>
          <p:cNvPr id="7" name="Text 5"/>
          <p:cNvSpPr/>
          <p:nvPr/>
        </p:nvSpPr>
        <p:spPr>
          <a:xfrm>
            <a:off x="729615" y="5437227"/>
            <a:ext cx="6331268" cy="625316"/>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Handles Missing Data Well:</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Robust models can interpolate missing data points, ensuring continuous operation.</a:t>
            </a:r>
            <a:endParaRPr lang="en-US" sz="1600" dirty="0"/>
          </a:p>
        </p:txBody>
      </p:sp>
      <p:sp>
        <p:nvSpPr>
          <p:cNvPr id="8" name="Text 6"/>
          <p:cNvSpPr/>
          <p:nvPr/>
        </p:nvSpPr>
        <p:spPr>
          <a:xfrm>
            <a:off x="729615" y="6135410"/>
            <a:ext cx="6331268" cy="625316"/>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Supports Infrastructure Planning:</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Accurate forecasts aid urban planners in designing efficient future road networks.</a:t>
            </a:r>
            <a:endParaRPr lang="en-US" sz="1600" dirty="0"/>
          </a:p>
        </p:txBody>
      </p:sp>
      <p:sp>
        <p:nvSpPr>
          <p:cNvPr id="9" name="Text 7"/>
          <p:cNvSpPr/>
          <p:nvPr/>
        </p:nvSpPr>
        <p:spPr>
          <a:xfrm>
            <a:off x="7577138" y="2183130"/>
            <a:ext cx="2606159" cy="325755"/>
          </a:xfrm>
          <a:prstGeom prst="rect">
            <a:avLst/>
          </a:prstGeom>
          <a:noFill/>
          <a:ln/>
        </p:spPr>
        <p:txBody>
          <a:bodyPr wrap="none" lIns="0" tIns="0" rIns="0" bIns="0" rtlCol="0" anchor="t"/>
          <a:lstStyle/>
          <a:p>
            <a:pPr algn="l" indent="0" marL="0">
              <a:lnSpc>
                <a:spcPts val="2550"/>
              </a:lnSpc>
              <a:buNone/>
            </a:pPr>
            <a:r>
              <a:rPr lang="en-US" sz="2050" dirty="0">
                <a:solidFill>
                  <a:srgbClr val="2E3C4E"/>
                </a:solidFill>
                <a:latin typeface="Host Grotesk Medium" pitchFamily="34" charset="0"/>
                <a:ea typeface="Host Grotesk Medium" pitchFamily="34" charset="-122"/>
                <a:cs typeface="Host Grotesk Medium" pitchFamily="34" charset="-120"/>
              </a:rPr>
              <a:t>Cons</a:t>
            </a:r>
            <a:endParaRPr lang="en-US" sz="2050" dirty="0"/>
          </a:p>
        </p:txBody>
      </p:sp>
      <p:sp>
        <p:nvSpPr>
          <p:cNvPr id="10" name="Text 8"/>
          <p:cNvSpPr/>
          <p:nvPr/>
        </p:nvSpPr>
        <p:spPr>
          <a:xfrm>
            <a:off x="7577138" y="2717363"/>
            <a:ext cx="6331268" cy="625316"/>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Heavy Data Requirements:</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ML models require vast amounts of historical and real-time data for training and accuracy.</a:t>
            </a:r>
            <a:endParaRPr lang="en-US" sz="1600" dirty="0"/>
          </a:p>
        </p:txBody>
      </p:sp>
      <p:sp>
        <p:nvSpPr>
          <p:cNvPr id="11" name="Text 9"/>
          <p:cNvSpPr/>
          <p:nvPr/>
        </p:nvSpPr>
        <p:spPr>
          <a:xfrm>
            <a:off x="7577138" y="3415546"/>
            <a:ext cx="6331268" cy="625316"/>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Computational Expense:</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Training and running complex models can be resource-intensive, requiring powerful hardware.</a:t>
            </a:r>
            <a:endParaRPr lang="en-US" sz="1600" dirty="0"/>
          </a:p>
        </p:txBody>
      </p:sp>
      <p:sp>
        <p:nvSpPr>
          <p:cNvPr id="12" name="Text 10"/>
          <p:cNvSpPr/>
          <p:nvPr/>
        </p:nvSpPr>
        <p:spPr>
          <a:xfrm>
            <a:off x="7577138" y="4113728"/>
            <a:ext cx="6331268" cy="625316"/>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Complexity &amp; Interpretability Issues:</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Black-box nature of some ML models can make understanding their decisions difficult.</a:t>
            </a:r>
            <a:endParaRPr lang="en-US" sz="1600" dirty="0"/>
          </a:p>
        </p:txBody>
      </p:sp>
      <p:sp>
        <p:nvSpPr>
          <p:cNvPr id="13" name="Text 11"/>
          <p:cNvSpPr/>
          <p:nvPr/>
        </p:nvSpPr>
        <p:spPr>
          <a:xfrm>
            <a:off x="7577138" y="4811911"/>
            <a:ext cx="6331268" cy="937974"/>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Overfitting &amp; Generalization Risks:</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Models might perform well on training data but fail to generalize to new, unseen traffic conditions.</a:t>
            </a:r>
            <a:endParaRPr lang="en-US" sz="1600" dirty="0"/>
          </a:p>
        </p:txBody>
      </p:sp>
      <p:sp>
        <p:nvSpPr>
          <p:cNvPr id="14" name="Text 12"/>
          <p:cNvSpPr/>
          <p:nvPr/>
        </p:nvSpPr>
        <p:spPr>
          <a:xfrm>
            <a:off x="7577138" y="5822752"/>
            <a:ext cx="6331268" cy="625316"/>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Integration &amp; Maintenance Burden:</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Integrating with existing systems and continuous maintenance can be challenging.</a:t>
            </a:r>
            <a:endParaRPr lang="en-US" sz="1600" dirty="0"/>
          </a:p>
        </p:txBody>
      </p:sp>
      <p:sp>
        <p:nvSpPr>
          <p:cNvPr id="15" name="Text 13"/>
          <p:cNvSpPr/>
          <p:nvPr/>
        </p:nvSpPr>
        <p:spPr>
          <a:xfrm>
            <a:off x="7577138" y="6520934"/>
            <a:ext cx="6331268" cy="625316"/>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384653"/>
                </a:solidFill>
                <a:latin typeface="Roboto" pitchFamily="34" charset="0"/>
                <a:ea typeface="Roboto" pitchFamily="34" charset="-122"/>
                <a:cs typeface="Roboto" pitchFamily="34" charset="-120"/>
              </a:rPr>
              <a:t>Privacy &amp; Ethical Concerns:</a:t>
            </a:r>
            <a:pPr algn="l" indent="0" marL="0">
              <a:lnSpc>
                <a:spcPts val="2450"/>
              </a:lnSpc>
              <a:buNone/>
            </a:pPr>
            <a:r>
              <a:rPr lang="en-US" sz="1600" dirty="0">
                <a:solidFill>
                  <a:srgbClr val="384653"/>
                </a:solidFill>
                <a:latin typeface="Roboto" pitchFamily="34" charset="0"/>
                <a:ea typeface="Roboto" pitchFamily="34" charset="-122"/>
                <a:cs typeface="Roboto" pitchFamily="34" charset="-120"/>
              </a:rPr>
              <a:t> Use of surveillance data raises privacy concerns that need careful management.</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